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147479595" r:id="rId3"/>
    <p:sldId id="2147480290" r:id="rId4"/>
    <p:sldId id="404" r:id="rId5"/>
    <p:sldId id="268" r:id="rId6"/>
    <p:sldId id="2146846438" r:id="rId7"/>
    <p:sldId id="2146846604" r:id="rId8"/>
    <p:sldId id="2146846605" r:id="rId9"/>
    <p:sldId id="2147479552" r:id="rId10"/>
    <p:sldId id="2147479591" r:id="rId11"/>
    <p:sldId id="2147479598" r:id="rId12"/>
    <p:sldId id="2147479592" r:id="rId13"/>
    <p:sldId id="2147479564" r:id="rId14"/>
    <p:sldId id="2147479594" r:id="rId15"/>
    <p:sldId id="2146846614" r:id="rId16"/>
    <p:sldId id="214747959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056" autoAdjust="0"/>
  </p:normalViewPr>
  <p:slideViewPr>
    <p:cSldViewPr snapToGrid="0">
      <p:cViewPr varScale="1">
        <p:scale>
          <a:sx n="79" d="100"/>
          <a:sy n="79" d="100"/>
        </p:scale>
        <p:origin x="1794"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519092-5E5E-4791-8B3F-36D0D0B40C72}" type="datetimeFigureOut">
              <a:rPr lang="en-AU" smtClean="0"/>
              <a:t>29/01/2025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8FF2FE-7EAF-46B0-BD5B-31F4A2E858DE}" type="slidenum">
              <a:rPr lang="en-AU" smtClean="0"/>
              <a:t>‹#›</a:t>
            </a:fld>
            <a:endParaRPr lang="en-AU"/>
          </a:p>
        </p:txBody>
      </p:sp>
    </p:spTree>
    <p:extLst>
      <p:ext uri="{BB962C8B-B14F-4D97-AF65-F5344CB8AC3E}">
        <p14:creationId xmlns:p14="http://schemas.microsoft.com/office/powerpoint/2010/main" val="1979493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I talk to a lot of folks about building distributed applications, and there’s a few common challenges that they all face</a:t>
            </a:r>
          </a:p>
          <a:p>
            <a:endParaRPr lang="en-AU" dirty="0"/>
          </a:p>
          <a:p>
            <a:r>
              <a:rPr lang="en-AU" dirty="0"/>
              <a:t>First is there’s a limited amount of tools and runtimes to build applications, and there’s only a few options available to you, depending on where you deploy your applications.</a:t>
            </a:r>
          </a:p>
          <a:p>
            <a:endParaRPr lang="en-AU" dirty="0"/>
          </a:p>
          <a:p>
            <a:r>
              <a:rPr lang="en-AU" dirty="0"/>
              <a:t>And depending on the platform that you’re targeting, there may be a limited amount of support that your language of choice has (Azure Functions, C# vs Golang)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1/29/2025 8:57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697334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Alright let’s jump into a demo</a:t>
            </a:r>
          </a:p>
        </p:txBody>
      </p:sp>
      <p:sp>
        <p:nvSpPr>
          <p:cNvPr id="4" name="Slide Number Placeholder 3"/>
          <p:cNvSpPr>
            <a:spLocks noGrp="1"/>
          </p:cNvSpPr>
          <p:nvPr>
            <p:ph type="sldNum" sz="quarter" idx="5"/>
          </p:nvPr>
        </p:nvSpPr>
        <p:spPr/>
        <p:txBody>
          <a:bodyPr/>
          <a:lstStyle/>
          <a:p>
            <a:fld id="{3E03AE28-2FA0-4697-BCCA-4731E197AB52}" type="slidenum">
              <a:rPr lang="en-US" smtClean="0"/>
              <a:t>12</a:t>
            </a:fld>
            <a:endParaRPr lang="en-US"/>
          </a:p>
        </p:txBody>
      </p:sp>
    </p:spTree>
    <p:extLst>
      <p:ext uri="{BB962C8B-B14F-4D97-AF65-F5344CB8AC3E}">
        <p14:creationId xmlns:p14="http://schemas.microsoft.com/office/powerpoint/2010/main" val="2857778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3AE28-2FA0-4697-BCCA-4731E197AB52}" type="slidenum">
              <a:rPr lang="en-US" smtClean="0"/>
              <a:t>14</a:t>
            </a:fld>
            <a:endParaRPr lang="en-US"/>
          </a:p>
        </p:txBody>
      </p:sp>
    </p:spTree>
    <p:extLst>
      <p:ext uri="{BB962C8B-B14F-4D97-AF65-F5344CB8AC3E}">
        <p14:creationId xmlns:p14="http://schemas.microsoft.com/office/powerpoint/2010/main" val="3590492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dirty="0">
              <a:solidFill>
                <a:srgbClr val="000000"/>
              </a:solidFill>
              <a:effectLst/>
              <a:highlight>
                <a:srgbClr val="F5F5F5"/>
              </a:highligh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3E03AE28-2FA0-4697-BCCA-4731E197AB52}" type="slidenum">
              <a:rPr lang="en-US" smtClean="0"/>
              <a:t>15</a:t>
            </a:fld>
            <a:endParaRPr lang="en-US"/>
          </a:p>
        </p:txBody>
      </p:sp>
    </p:spTree>
    <p:extLst>
      <p:ext uri="{BB962C8B-B14F-4D97-AF65-F5344CB8AC3E}">
        <p14:creationId xmlns:p14="http://schemas.microsoft.com/office/powerpoint/2010/main" val="370856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AU" dirty="0"/>
              <a:t>So this is where Dapr (Distributed Application Runtime) comes in.</a:t>
            </a:r>
          </a:p>
          <a:p>
            <a:pPr marL="0" lvl="0" indent="0" algn="l" rtl="0">
              <a:lnSpc>
                <a:spcPct val="100000"/>
              </a:lnSpc>
              <a:spcBef>
                <a:spcPts val="0"/>
              </a:spcBef>
              <a:spcAft>
                <a:spcPts val="0"/>
              </a:spcAft>
              <a:buSzPts val="1100"/>
              <a:buNone/>
            </a:pPr>
            <a:endParaRPr lang="en-AU" dirty="0"/>
          </a:p>
          <a:p>
            <a:pPr marL="0" lvl="0" indent="0" algn="l" rtl="0">
              <a:lnSpc>
                <a:spcPct val="100000"/>
              </a:lnSpc>
              <a:spcBef>
                <a:spcPts val="0"/>
              </a:spcBef>
              <a:spcAft>
                <a:spcPts val="0"/>
              </a:spcAft>
              <a:buSzPts val="1100"/>
              <a:buNone/>
            </a:pPr>
            <a:r>
              <a:rPr lang="en-AU" dirty="0"/>
              <a:t>No matter what language we’re developing our microservices with, Dapr provides a set of building blocks, which address common challenges in building resilient, microservice applications, while codifying best practices (such as built-in retries, circuit breakers, distributed tracing etc), so you don’t have to be an expert in developing distributed systems just to use Dapr</a:t>
            </a:r>
          </a:p>
          <a:p>
            <a:pPr marL="0" lvl="0" indent="0" algn="l" rtl="0">
              <a:lnSpc>
                <a:spcPct val="100000"/>
              </a:lnSpc>
              <a:spcBef>
                <a:spcPts val="0"/>
              </a:spcBef>
              <a:spcAft>
                <a:spcPts val="0"/>
              </a:spcAft>
              <a:buSzPts val="1100"/>
              <a:buNone/>
            </a:pPr>
            <a:endParaRPr lang="en-AU" dirty="0"/>
          </a:p>
          <a:p>
            <a:pPr marL="0" lvl="0" indent="0" algn="l" rtl="0">
              <a:lnSpc>
                <a:spcPct val="100000"/>
              </a:lnSpc>
              <a:spcBef>
                <a:spcPts val="0"/>
              </a:spcBef>
              <a:spcAft>
                <a:spcPts val="0"/>
              </a:spcAft>
              <a:buSzPts val="1100"/>
              <a:buNone/>
            </a:pPr>
            <a:r>
              <a:rPr lang="en-AU" dirty="0"/>
              <a:t>So with these consistent APIs, there’s a simpler method of deploying our applications without conforming to a specific cloud provider.</a:t>
            </a:r>
            <a:endParaRPr dirty="0"/>
          </a:p>
        </p:txBody>
      </p:sp>
      <p:sp>
        <p:nvSpPr>
          <p:cNvPr id="290" name="Google Shape;29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AU" dirty="0">
                <a:latin typeface="Space Grotesk" pitchFamily="2" charset="0"/>
                <a:cs typeface="Space Grotesk" pitchFamily="2" charset="0"/>
              </a:rPr>
              <a:t>These different building blocks expose a public API that we call from our code, so it doesn’t matter whether we’re using resources such as Azure Cosmos DB for state management, Service Bus for </a:t>
            </a:r>
            <a:r>
              <a:rPr lang="en-AU" dirty="0" err="1">
                <a:latin typeface="Space Grotesk" pitchFamily="2" charset="0"/>
                <a:cs typeface="Space Grotesk" pitchFamily="2" charset="0"/>
              </a:rPr>
              <a:t>PubSub</a:t>
            </a:r>
            <a:r>
              <a:rPr lang="en-AU" dirty="0">
                <a:latin typeface="Space Grotesk" pitchFamily="2" charset="0"/>
                <a:cs typeface="Space Grotesk" pitchFamily="2" charset="0"/>
              </a:rPr>
              <a:t> etc. in our application code, we can use a consistent </a:t>
            </a:r>
            <a:r>
              <a:rPr lang="en-AU" dirty="0" err="1">
                <a:latin typeface="Space Grotesk" pitchFamily="2" charset="0"/>
                <a:cs typeface="Space Grotesk" pitchFamily="2" charset="0"/>
              </a:rPr>
              <a:t>api</a:t>
            </a:r>
            <a:r>
              <a:rPr lang="en-AU" dirty="0">
                <a:latin typeface="Space Grotesk" pitchFamily="2" charset="0"/>
                <a:cs typeface="Space Grotesk" pitchFamily="2" charset="0"/>
              </a:rPr>
              <a:t> without having to worry about a specific SDK </a:t>
            </a:r>
            <a:endParaRPr dirty="0">
              <a:latin typeface="Space Grotesk" pitchFamily="2" charset="0"/>
              <a:cs typeface="Space Grotesk" pitchFamily="2" charset="0"/>
            </a:endParaRPr>
          </a:p>
        </p:txBody>
      </p:sp>
      <p:sp>
        <p:nvSpPr>
          <p:cNvPr id="354" name="Google Shape;35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But that doesn’t mean we can forget about the underlying resource. We still need to manage our infrastructure effectively, with respect to factors like security, networking, compliance. We still need to ensure that we enforce best practices, while enabling our developers to move fast, and relieve them from the responsibility of managing the platform themselves.</a:t>
            </a:r>
            <a:endParaRPr lang="en-GB" dirty="0"/>
          </a:p>
        </p:txBody>
      </p:sp>
      <p:sp>
        <p:nvSpPr>
          <p:cNvPr id="4" name="Slide Number Placeholder 3"/>
          <p:cNvSpPr>
            <a:spLocks noGrp="1"/>
          </p:cNvSpPr>
          <p:nvPr>
            <p:ph type="sldNum" sz="quarter" idx="5"/>
          </p:nvPr>
        </p:nvSpPr>
        <p:spPr/>
        <p:txBody>
          <a:bodyPr/>
          <a:lstStyle/>
          <a:p>
            <a:fld id="{3E03AE28-2FA0-4697-BCCA-4731E197AB52}" type="slidenum">
              <a:rPr lang="en-US" smtClean="0"/>
              <a:t>6</a:t>
            </a:fld>
            <a:endParaRPr lang="en-US"/>
          </a:p>
        </p:txBody>
      </p:sp>
    </p:spTree>
    <p:extLst>
      <p:ext uri="{BB962C8B-B14F-4D97-AF65-F5344CB8AC3E}">
        <p14:creationId xmlns:p14="http://schemas.microsoft.com/office/powerpoint/2010/main" val="4081155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i="1"/>
              <a:t>“</a:t>
            </a:r>
            <a:r>
              <a:rPr lang="en-NZ" sz="1200" i="1" dirty="0"/>
              <a:t>Radius is an open-source, cloud-native application platform that enables developers and operators to develop and collaborate on cloud native apps across public and private clouds”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5953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Radius is designed to enable platform engineers and developers to collaborate on building cloud-native applications. The abstraction unit here is what we call recipes, which are swappable pieces of infrastructure that follow your organization’s best practices and configuration by default.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1519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So no matter where</a:t>
            </a:r>
            <a:r>
              <a:rPr lang="en-AU" dirty="0"/>
              <a:t> we are developing and deploying our cloud native applications, our developers define our application in a graph, and include recipes that abstract the underlying cloud resource, which relieves them from having to know the details of the cloud that they’re deploying to. </a:t>
            </a:r>
            <a:endParaRPr lang="en-US" dirty="0"/>
          </a:p>
        </p:txBody>
      </p:sp>
      <p:sp>
        <p:nvSpPr>
          <p:cNvPr id="4" name="Slide Number Placeholder 3"/>
          <p:cNvSpPr>
            <a:spLocks noGrp="1"/>
          </p:cNvSpPr>
          <p:nvPr>
            <p:ph type="sldNum" sz="quarter" idx="5"/>
          </p:nvPr>
        </p:nvSpPr>
        <p:spPr/>
        <p:txBody>
          <a:bodyPr/>
          <a:lstStyle/>
          <a:p>
            <a:fld id="{3E03AE28-2FA0-4697-BCCA-4731E197AB52}" type="slidenum">
              <a:rPr lang="en-US" smtClean="0"/>
              <a:t>9</a:t>
            </a:fld>
            <a:endParaRPr lang="en-US"/>
          </a:p>
        </p:txBody>
      </p:sp>
    </p:spTree>
    <p:extLst>
      <p:ext uri="{BB962C8B-B14F-4D97-AF65-F5344CB8AC3E}">
        <p14:creationId xmlns:p14="http://schemas.microsoft.com/office/powerpoint/2010/main" val="454875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Recipes enable a separation of concerns between IT operators and developers by automating infrastructure deployment.</a:t>
            </a:r>
          </a:p>
          <a:p>
            <a:r>
              <a:rPr lang="en-AU" dirty="0"/>
              <a:t>- Developers select the resources they want in their apps, and Platform Engineers will codify in their environment how these resources should be deployed and configured.</a:t>
            </a:r>
          </a:p>
          <a:p>
            <a:r>
              <a:rPr lang="en-AU" dirty="0"/>
              <a:t>- So when a developer deploys their application and its resources, Recipes automatically deploy the backing infrastructure and bind it to the developer’s resources.</a:t>
            </a:r>
          </a:p>
          <a:p>
            <a:r>
              <a:rPr lang="en-AU" dirty="0"/>
              <a:t>- Currently, recipes support both Bicep and Terraform. You can use Recipes that Radius provides, or you can create your own custom recipes.</a:t>
            </a:r>
          </a:p>
          <a:p>
            <a:endParaRPr lang="en-AU" dirty="0"/>
          </a:p>
        </p:txBody>
      </p:sp>
      <p:sp>
        <p:nvSpPr>
          <p:cNvPr id="4" name="Slide Number Placeholder 3"/>
          <p:cNvSpPr>
            <a:spLocks noGrp="1"/>
          </p:cNvSpPr>
          <p:nvPr>
            <p:ph type="sldNum" sz="quarter" idx="5"/>
          </p:nvPr>
        </p:nvSpPr>
        <p:spPr/>
        <p:txBody>
          <a:bodyPr/>
          <a:lstStyle/>
          <a:p>
            <a:fld id="{3E03AE28-2FA0-4697-BCCA-4731E197AB52}" type="slidenum">
              <a:rPr lang="en-US" smtClean="0"/>
              <a:t>10</a:t>
            </a:fld>
            <a:endParaRPr lang="en-US"/>
          </a:p>
        </p:txBody>
      </p:sp>
    </p:spTree>
    <p:extLst>
      <p:ext uri="{BB962C8B-B14F-4D97-AF65-F5344CB8AC3E}">
        <p14:creationId xmlns:p14="http://schemas.microsoft.com/office/powerpoint/2010/main" val="157701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So in this example, I’m building an application and in that I want to use a cache. As a developer, I can define in my Radius application that I want to use a cache, so I can define that as a resource in my app.</a:t>
            </a:r>
          </a:p>
          <a:p>
            <a:endParaRPr lang="en-NZ" dirty="0"/>
          </a:p>
          <a:p>
            <a:r>
              <a:rPr lang="en-NZ" dirty="0"/>
              <a:t>What IT Operators and Platform Engineers will do, is codify how this cache should be deployed and configured. So in this example, this cache will be deployed onto Azure. We’re integrating it into a VNET, so we need a private endpoint for it. We may also want to enable diagnostic logging for the cache as well.</a:t>
            </a:r>
          </a:p>
          <a:p>
            <a:endParaRPr lang="en-NZ" dirty="0"/>
          </a:p>
          <a:p>
            <a:r>
              <a:rPr lang="en-NZ" dirty="0"/>
              <a:t>When a developer </a:t>
            </a:r>
            <a:r>
              <a:rPr lang="en-NZ" dirty="0" err="1"/>
              <a:t>deployes</a:t>
            </a:r>
            <a:r>
              <a:rPr lang="en-NZ" dirty="0"/>
              <a:t> their application and its resources, Recipes automatically deploy the backing infrastructure and bind it to the developer’s resources. Let’s build an app that uses a recipe.</a:t>
            </a:r>
          </a:p>
        </p:txBody>
      </p:sp>
      <p:sp>
        <p:nvSpPr>
          <p:cNvPr id="4" name="Slide Number Placeholder 3"/>
          <p:cNvSpPr>
            <a:spLocks noGrp="1"/>
          </p:cNvSpPr>
          <p:nvPr>
            <p:ph type="sldNum" sz="quarter" idx="5"/>
          </p:nvPr>
        </p:nvSpPr>
        <p:spPr/>
        <p:txBody>
          <a:bodyPr/>
          <a:lstStyle/>
          <a:p>
            <a:fld id="{3E03AE28-2FA0-4697-BCCA-4731E197AB52}" type="slidenum">
              <a:rPr lang="en-US" smtClean="0"/>
              <a:t>11</a:t>
            </a:fld>
            <a:endParaRPr lang="en-US"/>
          </a:p>
        </p:txBody>
      </p:sp>
    </p:spTree>
    <p:extLst>
      <p:ext uri="{BB962C8B-B14F-4D97-AF65-F5344CB8AC3E}">
        <p14:creationId xmlns:p14="http://schemas.microsoft.com/office/powerpoint/2010/main" val="2836820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A916D-A377-1735-7CEA-A5762EAB5C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67ACBCFE-8410-67AF-1110-C5DAC5DFF2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706438BA-3A42-D7F8-7EA9-DD8A8C49D5FD}"/>
              </a:ext>
            </a:extLst>
          </p:cNvPr>
          <p:cNvSpPr>
            <a:spLocks noGrp="1"/>
          </p:cNvSpPr>
          <p:nvPr>
            <p:ph type="dt" sz="half" idx="10"/>
          </p:nvPr>
        </p:nvSpPr>
        <p:spPr/>
        <p:txBody>
          <a:bodyPr/>
          <a:lstStyle/>
          <a:p>
            <a:fld id="{50E8B6EA-0247-4B87-B91B-AB8303A9C776}" type="datetimeFigureOut">
              <a:rPr lang="en-AU" smtClean="0"/>
              <a:t>29/01/2025</a:t>
            </a:fld>
            <a:endParaRPr lang="en-AU"/>
          </a:p>
        </p:txBody>
      </p:sp>
      <p:sp>
        <p:nvSpPr>
          <p:cNvPr id="5" name="Footer Placeholder 4">
            <a:extLst>
              <a:ext uri="{FF2B5EF4-FFF2-40B4-BE49-F238E27FC236}">
                <a16:creationId xmlns:a16="http://schemas.microsoft.com/office/drawing/2014/main" id="{CFE19A4D-82BD-187C-BFEC-68E835E657D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5766F3A-AC81-72F6-0355-5BE304849B43}"/>
              </a:ext>
            </a:extLst>
          </p:cNvPr>
          <p:cNvSpPr>
            <a:spLocks noGrp="1"/>
          </p:cNvSpPr>
          <p:nvPr>
            <p:ph type="sldNum" sz="quarter" idx="12"/>
          </p:nvPr>
        </p:nvSpPr>
        <p:spPr/>
        <p:txBody>
          <a:bodyPr/>
          <a:lstStyle/>
          <a:p>
            <a:fld id="{E4696C23-D6D8-40CE-A9AD-94CB0C5A0B82}" type="slidenum">
              <a:rPr lang="en-AU" smtClean="0"/>
              <a:t>‹#›</a:t>
            </a:fld>
            <a:endParaRPr lang="en-AU"/>
          </a:p>
        </p:txBody>
      </p:sp>
    </p:spTree>
    <p:extLst>
      <p:ext uri="{BB962C8B-B14F-4D97-AF65-F5344CB8AC3E}">
        <p14:creationId xmlns:p14="http://schemas.microsoft.com/office/powerpoint/2010/main" val="529458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17DC-11C0-2922-8088-E868F866DC39}"/>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AC96217-DC82-0326-BBBA-AF090F1A08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9D1866D-17D1-CFE3-22E5-8B0FF94CBA79}"/>
              </a:ext>
            </a:extLst>
          </p:cNvPr>
          <p:cNvSpPr>
            <a:spLocks noGrp="1"/>
          </p:cNvSpPr>
          <p:nvPr>
            <p:ph type="dt" sz="half" idx="10"/>
          </p:nvPr>
        </p:nvSpPr>
        <p:spPr/>
        <p:txBody>
          <a:bodyPr/>
          <a:lstStyle/>
          <a:p>
            <a:fld id="{50E8B6EA-0247-4B87-B91B-AB8303A9C776}" type="datetimeFigureOut">
              <a:rPr lang="en-AU" smtClean="0"/>
              <a:t>29/01/2025</a:t>
            </a:fld>
            <a:endParaRPr lang="en-AU"/>
          </a:p>
        </p:txBody>
      </p:sp>
      <p:sp>
        <p:nvSpPr>
          <p:cNvPr id="5" name="Footer Placeholder 4">
            <a:extLst>
              <a:ext uri="{FF2B5EF4-FFF2-40B4-BE49-F238E27FC236}">
                <a16:creationId xmlns:a16="http://schemas.microsoft.com/office/drawing/2014/main" id="{7D8344C1-E7E0-17E4-E806-A36C2B52607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A643EDF-EF0C-F0EB-18D4-AA9886498444}"/>
              </a:ext>
            </a:extLst>
          </p:cNvPr>
          <p:cNvSpPr>
            <a:spLocks noGrp="1"/>
          </p:cNvSpPr>
          <p:nvPr>
            <p:ph type="sldNum" sz="quarter" idx="12"/>
          </p:nvPr>
        </p:nvSpPr>
        <p:spPr/>
        <p:txBody>
          <a:bodyPr/>
          <a:lstStyle/>
          <a:p>
            <a:fld id="{E4696C23-D6D8-40CE-A9AD-94CB0C5A0B82}" type="slidenum">
              <a:rPr lang="en-AU" smtClean="0"/>
              <a:t>‹#›</a:t>
            </a:fld>
            <a:endParaRPr lang="en-AU"/>
          </a:p>
        </p:txBody>
      </p:sp>
    </p:spTree>
    <p:extLst>
      <p:ext uri="{BB962C8B-B14F-4D97-AF65-F5344CB8AC3E}">
        <p14:creationId xmlns:p14="http://schemas.microsoft.com/office/powerpoint/2010/main" val="4124576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912FFC-91DA-50E4-0535-C7698E0669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B3F5B38-6D0A-3C46-937A-6B8137BB57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CFF9169-2E35-28D3-488C-6E325800FD07}"/>
              </a:ext>
            </a:extLst>
          </p:cNvPr>
          <p:cNvSpPr>
            <a:spLocks noGrp="1"/>
          </p:cNvSpPr>
          <p:nvPr>
            <p:ph type="dt" sz="half" idx="10"/>
          </p:nvPr>
        </p:nvSpPr>
        <p:spPr/>
        <p:txBody>
          <a:bodyPr/>
          <a:lstStyle/>
          <a:p>
            <a:fld id="{50E8B6EA-0247-4B87-B91B-AB8303A9C776}" type="datetimeFigureOut">
              <a:rPr lang="en-AU" smtClean="0"/>
              <a:t>29/01/2025</a:t>
            </a:fld>
            <a:endParaRPr lang="en-AU"/>
          </a:p>
        </p:txBody>
      </p:sp>
      <p:sp>
        <p:nvSpPr>
          <p:cNvPr id="5" name="Footer Placeholder 4">
            <a:extLst>
              <a:ext uri="{FF2B5EF4-FFF2-40B4-BE49-F238E27FC236}">
                <a16:creationId xmlns:a16="http://schemas.microsoft.com/office/drawing/2014/main" id="{D8222229-F1BA-2B90-632F-51334D9BA01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03B8A00-EFCF-A8DD-B7DF-9767E722539F}"/>
              </a:ext>
            </a:extLst>
          </p:cNvPr>
          <p:cNvSpPr>
            <a:spLocks noGrp="1"/>
          </p:cNvSpPr>
          <p:nvPr>
            <p:ph type="sldNum" sz="quarter" idx="12"/>
          </p:nvPr>
        </p:nvSpPr>
        <p:spPr/>
        <p:txBody>
          <a:bodyPr/>
          <a:lstStyle/>
          <a:p>
            <a:fld id="{E4696C23-D6D8-40CE-A9AD-94CB0C5A0B82}" type="slidenum">
              <a:rPr lang="en-AU" smtClean="0"/>
              <a:t>‹#›</a:t>
            </a:fld>
            <a:endParaRPr lang="en-AU"/>
          </a:p>
        </p:txBody>
      </p:sp>
    </p:spTree>
    <p:extLst>
      <p:ext uri="{BB962C8B-B14F-4D97-AF65-F5344CB8AC3E}">
        <p14:creationId xmlns:p14="http://schemas.microsoft.com/office/powerpoint/2010/main" val="2496259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42559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efault_left">
  <p:cSld name="default_left">
    <p:spTree>
      <p:nvGrpSpPr>
        <p:cNvPr id="1" name="Shape 11"/>
        <p:cNvGrpSpPr/>
        <p:nvPr/>
      </p:nvGrpSpPr>
      <p:grpSpPr>
        <a:xfrm>
          <a:off x="0" y="0"/>
          <a:ext cx="0" cy="0"/>
          <a:chOff x="0" y="0"/>
          <a:chExt cx="0" cy="0"/>
        </a:xfrm>
      </p:grpSpPr>
      <p:sp>
        <p:nvSpPr>
          <p:cNvPr id="12" name="Google Shape;12;p76"/>
          <p:cNvSpPr txBox="1">
            <a:spLocks noGrp="1"/>
          </p:cNvSpPr>
          <p:nvPr>
            <p:ph type="title"/>
          </p:nvPr>
        </p:nvSpPr>
        <p:spPr>
          <a:xfrm>
            <a:off x="196754" y="166233"/>
            <a:ext cx="11820099" cy="9245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4400"/>
              <a:buNone/>
              <a:defRPr sz="3600">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269216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505296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0984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68617"/>
            <a:ext cx="1253109" cy="510778"/>
          </a:xfrm>
          <a:prstGeom prst="roundRect">
            <a:avLst/>
          </a:prstGeom>
          <a:noFill/>
          <a:ln w="19050">
            <a:gradFill>
              <a:gsLst>
                <a:gs pos="0">
                  <a:schemeClr val="accent4">
                    <a:lumMod val="75000"/>
                  </a:schemeClr>
                </a:gs>
                <a:gs pos="100000">
                  <a:schemeClr val="accent3">
                    <a:lumMod val="75000"/>
                  </a:schemeClr>
                </a:gs>
                <a:gs pos="51000">
                  <a:schemeClr val="accent4"/>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1401963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81070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60A01-DC31-0256-E46A-06B7CD42E41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DCC5822-7C89-667C-2CB9-E175C649C2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2A9806A-FE93-67FC-755C-9CAADCF496DC}"/>
              </a:ext>
            </a:extLst>
          </p:cNvPr>
          <p:cNvSpPr>
            <a:spLocks noGrp="1"/>
          </p:cNvSpPr>
          <p:nvPr>
            <p:ph type="dt" sz="half" idx="10"/>
          </p:nvPr>
        </p:nvSpPr>
        <p:spPr/>
        <p:txBody>
          <a:bodyPr/>
          <a:lstStyle/>
          <a:p>
            <a:fld id="{50E8B6EA-0247-4B87-B91B-AB8303A9C776}" type="datetimeFigureOut">
              <a:rPr lang="en-AU" smtClean="0"/>
              <a:t>29/01/2025</a:t>
            </a:fld>
            <a:endParaRPr lang="en-AU"/>
          </a:p>
        </p:txBody>
      </p:sp>
      <p:sp>
        <p:nvSpPr>
          <p:cNvPr id="5" name="Footer Placeholder 4">
            <a:extLst>
              <a:ext uri="{FF2B5EF4-FFF2-40B4-BE49-F238E27FC236}">
                <a16:creationId xmlns:a16="http://schemas.microsoft.com/office/drawing/2014/main" id="{476B94C9-376A-C0F9-DF31-CA245451875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02671EF-0CF7-5798-1F1B-DD9E650F2363}"/>
              </a:ext>
            </a:extLst>
          </p:cNvPr>
          <p:cNvSpPr>
            <a:spLocks noGrp="1"/>
          </p:cNvSpPr>
          <p:nvPr>
            <p:ph type="sldNum" sz="quarter" idx="12"/>
          </p:nvPr>
        </p:nvSpPr>
        <p:spPr/>
        <p:txBody>
          <a:bodyPr/>
          <a:lstStyle/>
          <a:p>
            <a:fld id="{E4696C23-D6D8-40CE-A9AD-94CB0C5A0B82}" type="slidenum">
              <a:rPr lang="en-AU" smtClean="0"/>
              <a:t>‹#›</a:t>
            </a:fld>
            <a:endParaRPr lang="en-AU"/>
          </a:p>
        </p:txBody>
      </p:sp>
    </p:spTree>
    <p:extLst>
      <p:ext uri="{BB962C8B-B14F-4D97-AF65-F5344CB8AC3E}">
        <p14:creationId xmlns:p14="http://schemas.microsoft.com/office/powerpoint/2010/main" val="2530895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33DAD-CFE4-9FA7-0AE2-8971891C38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EDBB1F9-059F-FE12-C2AB-56D4B9248B6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CDE906-D696-8F12-1E78-91DC93A8973F}"/>
              </a:ext>
            </a:extLst>
          </p:cNvPr>
          <p:cNvSpPr>
            <a:spLocks noGrp="1"/>
          </p:cNvSpPr>
          <p:nvPr>
            <p:ph type="dt" sz="half" idx="10"/>
          </p:nvPr>
        </p:nvSpPr>
        <p:spPr/>
        <p:txBody>
          <a:bodyPr/>
          <a:lstStyle/>
          <a:p>
            <a:fld id="{50E8B6EA-0247-4B87-B91B-AB8303A9C776}" type="datetimeFigureOut">
              <a:rPr lang="en-AU" smtClean="0"/>
              <a:t>29/01/2025</a:t>
            </a:fld>
            <a:endParaRPr lang="en-AU"/>
          </a:p>
        </p:txBody>
      </p:sp>
      <p:sp>
        <p:nvSpPr>
          <p:cNvPr id="5" name="Footer Placeholder 4">
            <a:extLst>
              <a:ext uri="{FF2B5EF4-FFF2-40B4-BE49-F238E27FC236}">
                <a16:creationId xmlns:a16="http://schemas.microsoft.com/office/drawing/2014/main" id="{BF11C0AB-F4AD-95DE-0663-119720EC7B4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6FF3D39-AD56-E472-D246-02FDC23F602C}"/>
              </a:ext>
            </a:extLst>
          </p:cNvPr>
          <p:cNvSpPr>
            <a:spLocks noGrp="1"/>
          </p:cNvSpPr>
          <p:nvPr>
            <p:ph type="sldNum" sz="quarter" idx="12"/>
          </p:nvPr>
        </p:nvSpPr>
        <p:spPr/>
        <p:txBody>
          <a:bodyPr/>
          <a:lstStyle/>
          <a:p>
            <a:fld id="{E4696C23-D6D8-40CE-A9AD-94CB0C5A0B82}" type="slidenum">
              <a:rPr lang="en-AU" smtClean="0"/>
              <a:t>‹#›</a:t>
            </a:fld>
            <a:endParaRPr lang="en-AU"/>
          </a:p>
        </p:txBody>
      </p:sp>
    </p:spTree>
    <p:extLst>
      <p:ext uri="{BB962C8B-B14F-4D97-AF65-F5344CB8AC3E}">
        <p14:creationId xmlns:p14="http://schemas.microsoft.com/office/powerpoint/2010/main" val="3647682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B3ED6-5336-CEB6-3041-AE10F38E482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2ABFB51-14C3-B8C2-8B91-5C99C01497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BE030AA-A6AC-72EE-E8B4-C89E8BD833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22FB1F7C-C7E2-EEBA-C630-241669FA6A52}"/>
              </a:ext>
            </a:extLst>
          </p:cNvPr>
          <p:cNvSpPr>
            <a:spLocks noGrp="1"/>
          </p:cNvSpPr>
          <p:nvPr>
            <p:ph type="dt" sz="half" idx="10"/>
          </p:nvPr>
        </p:nvSpPr>
        <p:spPr/>
        <p:txBody>
          <a:bodyPr/>
          <a:lstStyle/>
          <a:p>
            <a:fld id="{50E8B6EA-0247-4B87-B91B-AB8303A9C776}" type="datetimeFigureOut">
              <a:rPr lang="en-AU" smtClean="0"/>
              <a:t>29/01/2025</a:t>
            </a:fld>
            <a:endParaRPr lang="en-AU"/>
          </a:p>
        </p:txBody>
      </p:sp>
      <p:sp>
        <p:nvSpPr>
          <p:cNvPr id="6" name="Footer Placeholder 5">
            <a:extLst>
              <a:ext uri="{FF2B5EF4-FFF2-40B4-BE49-F238E27FC236}">
                <a16:creationId xmlns:a16="http://schemas.microsoft.com/office/drawing/2014/main" id="{4C064F3F-A04D-145D-30F1-B18650E2293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F23C027-972A-BA6E-CA62-6D3CA45B12A2}"/>
              </a:ext>
            </a:extLst>
          </p:cNvPr>
          <p:cNvSpPr>
            <a:spLocks noGrp="1"/>
          </p:cNvSpPr>
          <p:nvPr>
            <p:ph type="sldNum" sz="quarter" idx="12"/>
          </p:nvPr>
        </p:nvSpPr>
        <p:spPr/>
        <p:txBody>
          <a:bodyPr/>
          <a:lstStyle/>
          <a:p>
            <a:fld id="{E4696C23-D6D8-40CE-A9AD-94CB0C5A0B82}" type="slidenum">
              <a:rPr lang="en-AU" smtClean="0"/>
              <a:t>‹#›</a:t>
            </a:fld>
            <a:endParaRPr lang="en-AU"/>
          </a:p>
        </p:txBody>
      </p:sp>
    </p:spTree>
    <p:extLst>
      <p:ext uri="{BB962C8B-B14F-4D97-AF65-F5344CB8AC3E}">
        <p14:creationId xmlns:p14="http://schemas.microsoft.com/office/powerpoint/2010/main" val="1352001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B5572-FA7D-1A4A-2124-903D31A46233}"/>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F18780E-D1C4-5BCA-E7E6-3585E462C2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A399BD-FB4C-8CA1-5CD4-C00895FC22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DD253EF3-99C1-58EF-5816-414EE60CC6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0BC212-F02C-4353-7124-19B9196EEE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50B0A8C-15C3-7769-2B9F-22DBBE911040}"/>
              </a:ext>
            </a:extLst>
          </p:cNvPr>
          <p:cNvSpPr>
            <a:spLocks noGrp="1"/>
          </p:cNvSpPr>
          <p:nvPr>
            <p:ph type="dt" sz="half" idx="10"/>
          </p:nvPr>
        </p:nvSpPr>
        <p:spPr/>
        <p:txBody>
          <a:bodyPr/>
          <a:lstStyle/>
          <a:p>
            <a:fld id="{50E8B6EA-0247-4B87-B91B-AB8303A9C776}" type="datetimeFigureOut">
              <a:rPr lang="en-AU" smtClean="0"/>
              <a:t>29/01/2025</a:t>
            </a:fld>
            <a:endParaRPr lang="en-AU"/>
          </a:p>
        </p:txBody>
      </p:sp>
      <p:sp>
        <p:nvSpPr>
          <p:cNvPr id="8" name="Footer Placeholder 7">
            <a:extLst>
              <a:ext uri="{FF2B5EF4-FFF2-40B4-BE49-F238E27FC236}">
                <a16:creationId xmlns:a16="http://schemas.microsoft.com/office/drawing/2014/main" id="{BCC730AB-1D70-7F65-FA48-609E2F649EB4}"/>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A332EDF3-915A-5DD1-75EB-FDCDA69F78EC}"/>
              </a:ext>
            </a:extLst>
          </p:cNvPr>
          <p:cNvSpPr>
            <a:spLocks noGrp="1"/>
          </p:cNvSpPr>
          <p:nvPr>
            <p:ph type="sldNum" sz="quarter" idx="12"/>
          </p:nvPr>
        </p:nvSpPr>
        <p:spPr/>
        <p:txBody>
          <a:bodyPr/>
          <a:lstStyle/>
          <a:p>
            <a:fld id="{E4696C23-D6D8-40CE-A9AD-94CB0C5A0B82}" type="slidenum">
              <a:rPr lang="en-AU" smtClean="0"/>
              <a:t>‹#›</a:t>
            </a:fld>
            <a:endParaRPr lang="en-AU"/>
          </a:p>
        </p:txBody>
      </p:sp>
    </p:spTree>
    <p:extLst>
      <p:ext uri="{BB962C8B-B14F-4D97-AF65-F5344CB8AC3E}">
        <p14:creationId xmlns:p14="http://schemas.microsoft.com/office/powerpoint/2010/main" val="989515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2437-BC50-CA77-E523-7F9985C8B95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FD26612E-8CD9-5EE6-5C29-F513C9A95ADA}"/>
              </a:ext>
            </a:extLst>
          </p:cNvPr>
          <p:cNvSpPr>
            <a:spLocks noGrp="1"/>
          </p:cNvSpPr>
          <p:nvPr>
            <p:ph type="dt" sz="half" idx="10"/>
          </p:nvPr>
        </p:nvSpPr>
        <p:spPr/>
        <p:txBody>
          <a:bodyPr/>
          <a:lstStyle/>
          <a:p>
            <a:fld id="{50E8B6EA-0247-4B87-B91B-AB8303A9C776}" type="datetimeFigureOut">
              <a:rPr lang="en-AU" smtClean="0"/>
              <a:t>29/01/2025</a:t>
            </a:fld>
            <a:endParaRPr lang="en-AU"/>
          </a:p>
        </p:txBody>
      </p:sp>
      <p:sp>
        <p:nvSpPr>
          <p:cNvPr id="4" name="Footer Placeholder 3">
            <a:extLst>
              <a:ext uri="{FF2B5EF4-FFF2-40B4-BE49-F238E27FC236}">
                <a16:creationId xmlns:a16="http://schemas.microsoft.com/office/drawing/2014/main" id="{FE7B2E1B-D2E5-8983-67EF-CABC95B5AF3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C1868FCB-BAF4-8961-832A-362BC2DE2D78}"/>
              </a:ext>
            </a:extLst>
          </p:cNvPr>
          <p:cNvSpPr>
            <a:spLocks noGrp="1"/>
          </p:cNvSpPr>
          <p:nvPr>
            <p:ph type="sldNum" sz="quarter" idx="12"/>
          </p:nvPr>
        </p:nvSpPr>
        <p:spPr/>
        <p:txBody>
          <a:bodyPr/>
          <a:lstStyle/>
          <a:p>
            <a:fld id="{E4696C23-D6D8-40CE-A9AD-94CB0C5A0B82}" type="slidenum">
              <a:rPr lang="en-AU" smtClean="0"/>
              <a:t>‹#›</a:t>
            </a:fld>
            <a:endParaRPr lang="en-AU"/>
          </a:p>
        </p:txBody>
      </p:sp>
    </p:spTree>
    <p:extLst>
      <p:ext uri="{BB962C8B-B14F-4D97-AF65-F5344CB8AC3E}">
        <p14:creationId xmlns:p14="http://schemas.microsoft.com/office/powerpoint/2010/main" val="978120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F89560-FA09-2C0F-6910-7E10CC151CCA}"/>
              </a:ext>
            </a:extLst>
          </p:cNvPr>
          <p:cNvSpPr>
            <a:spLocks noGrp="1"/>
          </p:cNvSpPr>
          <p:nvPr>
            <p:ph type="dt" sz="half" idx="10"/>
          </p:nvPr>
        </p:nvSpPr>
        <p:spPr/>
        <p:txBody>
          <a:bodyPr/>
          <a:lstStyle/>
          <a:p>
            <a:fld id="{50E8B6EA-0247-4B87-B91B-AB8303A9C776}" type="datetimeFigureOut">
              <a:rPr lang="en-AU" smtClean="0"/>
              <a:t>29/01/2025</a:t>
            </a:fld>
            <a:endParaRPr lang="en-AU"/>
          </a:p>
        </p:txBody>
      </p:sp>
      <p:sp>
        <p:nvSpPr>
          <p:cNvPr id="3" name="Footer Placeholder 2">
            <a:extLst>
              <a:ext uri="{FF2B5EF4-FFF2-40B4-BE49-F238E27FC236}">
                <a16:creationId xmlns:a16="http://schemas.microsoft.com/office/drawing/2014/main" id="{6E926F89-0522-9113-11FE-8862ACF32CC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1CE5230-893C-B291-C459-CEC43451B06F}"/>
              </a:ext>
            </a:extLst>
          </p:cNvPr>
          <p:cNvSpPr>
            <a:spLocks noGrp="1"/>
          </p:cNvSpPr>
          <p:nvPr>
            <p:ph type="sldNum" sz="quarter" idx="12"/>
          </p:nvPr>
        </p:nvSpPr>
        <p:spPr/>
        <p:txBody>
          <a:bodyPr/>
          <a:lstStyle/>
          <a:p>
            <a:fld id="{E4696C23-D6D8-40CE-A9AD-94CB0C5A0B82}" type="slidenum">
              <a:rPr lang="en-AU" smtClean="0"/>
              <a:t>‹#›</a:t>
            </a:fld>
            <a:endParaRPr lang="en-AU"/>
          </a:p>
        </p:txBody>
      </p:sp>
    </p:spTree>
    <p:extLst>
      <p:ext uri="{BB962C8B-B14F-4D97-AF65-F5344CB8AC3E}">
        <p14:creationId xmlns:p14="http://schemas.microsoft.com/office/powerpoint/2010/main" val="2525553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2CB5-1F32-BA4A-9494-257ACC20AF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55BDC4B8-2F51-A358-25E5-E9F593B76D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8EDA1B01-0575-B6F9-625D-7F96918C56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E64560-9258-91C5-AA66-BD8C9AF82298}"/>
              </a:ext>
            </a:extLst>
          </p:cNvPr>
          <p:cNvSpPr>
            <a:spLocks noGrp="1"/>
          </p:cNvSpPr>
          <p:nvPr>
            <p:ph type="dt" sz="half" idx="10"/>
          </p:nvPr>
        </p:nvSpPr>
        <p:spPr/>
        <p:txBody>
          <a:bodyPr/>
          <a:lstStyle/>
          <a:p>
            <a:fld id="{50E8B6EA-0247-4B87-B91B-AB8303A9C776}" type="datetimeFigureOut">
              <a:rPr lang="en-AU" smtClean="0"/>
              <a:t>29/01/2025</a:t>
            </a:fld>
            <a:endParaRPr lang="en-AU"/>
          </a:p>
        </p:txBody>
      </p:sp>
      <p:sp>
        <p:nvSpPr>
          <p:cNvPr id="6" name="Footer Placeholder 5">
            <a:extLst>
              <a:ext uri="{FF2B5EF4-FFF2-40B4-BE49-F238E27FC236}">
                <a16:creationId xmlns:a16="http://schemas.microsoft.com/office/drawing/2014/main" id="{D057C346-CDD2-5762-8B29-2115AA87F0A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420441B-16AF-55B1-68D0-C8BDF8C79448}"/>
              </a:ext>
            </a:extLst>
          </p:cNvPr>
          <p:cNvSpPr>
            <a:spLocks noGrp="1"/>
          </p:cNvSpPr>
          <p:nvPr>
            <p:ph type="sldNum" sz="quarter" idx="12"/>
          </p:nvPr>
        </p:nvSpPr>
        <p:spPr/>
        <p:txBody>
          <a:bodyPr/>
          <a:lstStyle/>
          <a:p>
            <a:fld id="{E4696C23-D6D8-40CE-A9AD-94CB0C5A0B82}" type="slidenum">
              <a:rPr lang="en-AU" smtClean="0"/>
              <a:t>‹#›</a:t>
            </a:fld>
            <a:endParaRPr lang="en-AU"/>
          </a:p>
        </p:txBody>
      </p:sp>
    </p:spTree>
    <p:extLst>
      <p:ext uri="{BB962C8B-B14F-4D97-AF65-F5344CB8AC3E}">
        <p14:creationId xmlns:p14="http://schemas.microsoft.com/office/powerpoint/2010/main" val="2789077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5F6AB-FA6D-841B-DA46-72545556BC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75F7C968-CB22-3AB3-1050-9F7172CF1E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0BF008B-7FE9-1BE4-741D-227B516D4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F2C876-0B76-AEB1-F941-6BC0D8739458}"/>
              </a:ext>
            </a:extLst>
          </p:cNvPr>
          <p:cNvSpPr>
            <a:spLocks noGrp="1"/>
          </p:cNvSpPr>
          <p:nvPr>
            <p:ph type="dt" sz="half" idx="10"/>
          </p:nvPr>
        </p:nvSpPr>
        <p:spPr/>
        <p:txBody>
          <a:bodyPr/>
          <a:lstStyle/>
          <a:p>
            <a:fld id="{50E8B6EA-0247-4B87-B91B-AB8303A9C776}" type="datetimeFigureOut">
              <a:rPr lang="en-AU" smtClean="0"/>
              <a:t>29/01/2025</a:t>
            </a:fld>
            <a:endParaRPr lang="en-AU"/>
          </a:p>
        </p:txBody>
      </p:sp>
      <p:sp>
        <p:nvSpPr>
          <p:cNvPr id="6" name="Footer Placeholder 5">
            <a:extLst>
              <a:ext uri="{FF2B5EF4-FFF2-40B4-BE49-F238E27FC236}">
                <a16:creationId xmlns:a16="http://schemas.microsoft.com/office/drawing/2014/main" id="{A5295F3F-992D-0D12-3A4F-A194DFBF245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8881139-A4A5-1C16-D8CB-E3FD99972B17}"/>
              </a:ext>
            </a:extLst>
          </p:cNvPr>
          <p:cNvSpPr>
            <a:spLocks noGrp="1"/>
          </p:cNvSpPr>
          <p:nvPr>
            <p:ph type="sldNum" sz="quarter" idx="12"/>
          </p:nvPr>
        </p:nvSpPr>
        <p:spPr/>
        <p:txBody>
          <a:bodyPr/>
          <a:lstStyle/>
          <a:p>
            <a:fld id="{E4696C23-D6D8-40CE-A9AD-94CB0C5A0B82}" type="slidenum">
              <a:rPr lang="en-AU" smtClean="0"/>
              <a:t>‹#›</a:t>
            </a:fld>
            <a:endParaRPr lang="en-AU"/>
          </a:p>
        </p:txBody>
      </p:sp>
    </p:spTree>
    <p:extLst>
      <p:ext uri="{BB962C8B-B14F-4D97-AF65-F5344CB8AC3E}">
        <p14:creationId xmlns:p14="http://schemas.microsoft.com/office/powerpoint/2010/main" val="2902966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B664BF-BEBC-D0FF-68FE-7C666CF05A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0288758-9F12-0915-C610-74B721313A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8C05872-3415-0B06-BACE-B39944D5B9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0E8B6EA-0247-4B87-B91B-AB8303A9C776}" type="datetimeFigureOut">
              <a:rPr lang="en-AU" smtClean="0"/>
              <a:t>29/01/2025</a:t>
            </a:fld>
            <a:endParaRPr lang="en-AU"/>
          </a:p>
        </p:txBody>
      </p:sp>
      <p:sp>
        <p:nvSpPr>
          <p:cNvPr id="5" name="Footer Placeholder 4">
            <a:extLst>
              <a:ext uri="{FF2B5EF4-FFF2-40B4-BE49-F238E27FC236}">
                <a16:creationId xmlns:a16="http://schemas.microsoft.com/office/drawing/2014/main" id="{4A758D3F-FF06-B0FC-5338-227530D6DC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F91D4D27-E8C4-A004-6B24-3A2AFE1455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4696C23-D6D8-40CE-A9AD-94CB0C5A0B82}" type="slidenum">
              <a:rPr lang="en-AU" smtClean="0"/>
              <a:t>‹#›</a:t>
            </a:fld>
            <a:endParaRPr lang="en-AU"/>
          </a:p>
        </p:txBody>
      </p:sp>
    </p:spTree>
    <p:extLst>
      <p:ext uri="{BB962C8B-B14F-4D97-AF65-F5344CB8AC3E}">
        <p14:creationId xmlns:p14="http://schemas.microsoft.com/office/powerpoint/2010/main" val="3412608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sv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6.svg"/><Relationship Id="rId11" Type="http://schemas.openxmlformats.org/officeDocument/2006/relationships/image" Target="../media/image111.sv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svg"/><Relationship Id="rId9" Type="http://schemas.openxmlformats.org/officeDocument/2006/relationships/image" Target="../media/image109.svg"/><Relationship Id="rId14" Type="http://schemas.openxmlformats.org/officeDocument/2006/relationships/image" Target="../media/image114.png"/></Relationships>
</file>

<file path=ppt/slides/_rels/slide1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17.jpeg"/><Relationship Id="rId7" Type="http://schemas.openxmlformats.org/officeDocument/2006/relationships/image" Target="../media/image121.sv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120.png"/><Relationship Id="rId5" Type="http://schemas.openxmlformats.org/officeDocument/2006/relationships/image" Target="../media/image119.svg"/><Relationship Id="rId4" Type="http://schemas.openxmlformats.org/officeDocument/2006/relationships/image" Target="../media/image118.png"/></Relationships>
</file>

<file path=ppt/slides/_rels/slide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slides/_rels/slide1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svg"/><Relationship Id="rId7" Type="http://schemas.openxmlformats.org/officeDocument/2006/relationships/image" Target="../media/image125.svg"/><Relationship Id="rId2" Type="http://schemas.openxmlformats.org/officeDocument/2006/relationships/image" Target="../media/image122.png"/><Relationship Id="rId1" Type="http://schemas.openxmlformats.org/officeDocument/2006/relationships/slideLayout" Target="../slideLayouts/slideLayout6.xml"/><Relationship Id="rId6" Type="http://schemas.openxmlformats.org/officeDocument/2006/relationships/image" Target="../media/image124.png"/><Relationship Id="rId5" Type="http://schemas.openxmlformats.org/officeDocument/2006/relationships/image" Target="../media/image127.png"/><Relationship Id="rId4" Type="http://schemas.openxmlformats.org/officeDocument/2006/relationships/image" Target="../media/image126.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dapr.io/community/program/" TargetMode="Externa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2.png"/><Relationship Id="rId21" Type="http://schemas.openxmlformats.org/officeDocument/2006/relationships/image" Target="../media/image29.png"/><Relationship Id="rId34" Type="http://schemas.openxmlformats.org/officeDocument/2006/relationships/image" Target="../media/image42.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2" Type="http://schemas.openxmlformats.org/officeDocument/2006/relationships/notesSlide" Target="../notesSlides/notesSlide2.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4.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png"/></Relationships>
</file>

<file path=ppt/slides/_rels/slide5.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9" Type="http://schemas.openxmlformats.org/officeDocument/2006/relationships/image" Target="../media/image71.svg"/><Relationship Id="rId21" Type="http://schemas.openxmlformats.org/officeDocument/2006/relationships/image" Target="../media/image53.png"/><Relationship Id="rId34" Type="http://schemas.openxmlformats.org/officeDocument/2006/relationships/image" Target="../media/image66.png"/><Relationship Id="rId42" Type="http://schemas.openxmlformats.org/officeDocument/2006/relationships/image" Target="../media/image74.png"/><Relationship Id="rId47" Type="http://schemas.openxmlformats.org/officeDocument/2006/relationships/image" Target="../media/image79.svg"/><Relationship Id="rId7"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image" Target="../media/image48.png"/><Relationship Id="rId29" Type="http://schemas.openxmlformats.org/officeDocument/2006/relationships/image" Target="../media/image61.png"/><Relationship Id="rId11" Type="http://schemas.openxmlformats.org/officeDocument/2006/relationships/image" Target="../media/image29.png"/><Relationship Id="rId24" Type="http://schemas.openxmlformats.org/officeDocument/2006/relationships/image" Target="../media/image56.png"/><Relationship Id="rId32" Type="http://schemas.openxmlformats.org/officeDocument/2006/relationships/image" Target="../media/image64.png"/><Relationship Id="rId37" Type="http://schemas.openxmlformats.org/officeDocument/2006/relationships/image" Target="../media/image69.png"/><Relationship Id="rId40" Type="http://schemas.openxmlformats.org/officeDocument/2006/relationships/image" Target="../media/image72.png"/><Relationship Id="rId45" Type="http://schemas.openxmlformats.org/officeDocument/2006/relationships/image" Target="../media/image77.svg"/><Relationship Id="rId5" Type="http://schemas.openxmlformats.org/officeDocument/2006/relationships/image" Target="../media/image22.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png"/><Relationship Id="rId36" Type="http://schemas.openxmlformats.org/officeDocument/2006/relationships/image" Target="../media/image68.png"/><Relationship Id="rId49" Type="http://schemas.openxmlformats.org/officeDocument/2006/relationships/image" Target="../media/image43.png"/><Relationship Id="rId10" Type="http://schemas.openxmlformats.org/officeDocument/2006/relationships/image" Target="../media/image28.png"/><Relationship Id="rId19" Type="http://schemas.openxmlformats.org/officeDocument/2006/relationships/image" Target="../media/image51.png"/><Relationship Id="rId31" Type="http://schemas.openxmlformats.org/officeDocument/2006/relationships/image" Target="../media/image63.png"/><Relationship Id="rId44" Type="http://schemas.openxmlformats.org/officeDocument/2006/relationships/image" Target="../media/image76.png"/><Relationship Id="rId4" Type="http://schemas.openxmlformats.org/officeDocument/2006/relationships/image" Target="../media/image21.png"/><Relationship Id="rId9" Type="http://schemas.openxmlformats.org/officeDocument/2006/relationships/image" Target="../media/image27.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62.png"/><Relationship Id="rId35" Type="http://schemas.openxmlformats.org/officeDocument/2006/relationships/image" Target="../media/image67.png"/><Relationship Id="rId43" Type="http://schemas.openxmlformats.org/officeDocument/2006/relationships/image" Target="../media/image75.svg"/><Relationship Id="rId48" Type="http://schemas.openxmlformats.org/officeDocument/2006/relationships/image" Target="../media/image39.png"/><Relationship Id="rId8" Type="http://schemas.openxmlformats.org/officeDocument/2006/relationships/image" Target="../media/image26.png"/><Relationship Id="rId3" Type="http://schemas.openxmlformats.org/officeDocument/2006/relationships/image" Target="../media/image44.png"/><Relationship Id="rId12" Type="http://schemas.openxmlformats.org/officeDocument/2006/relationships/image" Target="../media/image30.png"/><Relationship Id="rId17" Type="http://schemas.openxmlformats.org/officeDocument/2006/relationships/image" Target="../media/image49.png"/><Relationship Id="rId25" Type="http://schemas.openxmlformats.org/officeDocument/2006/relationships/image" Target="../media/image57.png"/><Relationship Id="rId33" Type="http://schemas.openxmlformats.org/officeDocument/2006/relationships/image" Target="../media/image65.png"/><Relationship Id="rId38" Type="http://schemas.openxmlformats.org/officeDocument/2006/relationships/image" Target="../media/image70.png"/><Relationship Id="rId46" Type="http://schemas.openxmlformats.org/officeDocument/2006/relationships/image" Target="../media/image78.png"/><Relationship Id="rId20" Type="http://schemas.openxmlformats.org/officeDocument/2006/relationships/image" Target="../media/image52.png"/><Relationship Id="rId41" Type="http://schemas.openxmlformats.org/officeDocument/2006/relationships/image" Target="../media/image73.svg"/><Relationship Id="rId1" Type="http://schemas.openxmlformats.org/officeDocument/2006/relationships/slideLayout" Target="../slideLayouts/slideLayout13.xml"/><Relationship Id="rId6"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svg"/><Relationship Id="rId3" Type="http://schemas.openxmlformats.org/officeDocument/2006/relationships/image" Target="../media/image86.png"/><Relationship Id="rId7" Type="http://schemas.openxmlformats.org/officeDocument/2006/relationships/image" Target="../media/image90.svg"/><Relationship Id="rId12" Type="http://schemas.openxmlformats.org/officeDocument/2006/relationships/image" Target="../media/image95.svg"/><Relationship Id="rId17" Type="http://schemas.openxmlformats.org/officeDocument/2006/relationships/image" Target="../media/image100.png"/><Relationship Id="rId2" Type="http://schemas.openxmlformats.org/officeDocument/2006/relationships/notesSlide" Target="../notesSlides/notesSlide7.xml"/><Relationship Id="rId16" Type="http://schemas.openxmlformats.org/officeDocument/2006/relationships/image" Target="../media/image99.jpe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jpeg"/><Relationship Id="rId15" Type="http://schemas.openxmlformats.org/officeDocument/2006/relationships/image" Target="../media/image98.png"/><Relationship Id="rId10" Type="http://schemas.openxmlformats.org/officeDocument/2006/relationships/image" Target="../media/image93.png"/><Relationship Id="rId19" Type="http://schemas.openxmlformats.org/officeDocument/2006/relationships/image" Target="../media/image102.png"/><Relationship Id="rId4" Type="http://schemas.openxmlformats.org/officeDocument/2006/relationships/image" Target="../media/image87.svg"/><Relationship Id="rId9" Type="http://schemas.openxmlformats.org/officeDocument/2006/relationships/image" Target="../media/image92.png"/><Relationship Id="rId14" Type="http://schemas.openxmlformats.org/officeDocument/2006/relationships/image" Target="../media/image9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040">
            <a:extLst>
              <a:ext uri="{FF2B5EF4-FFF2-40B4-BE49-F238E27FC236}">
                <a16:creationId xmlns:a16="http://schemas.microsoft.com/office/drawing/2014/main" id="{8C9B7E05-BBEE-73DE-1C4E-34D14F1B3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819461" y="-3826757"/>
            <a:ext cx="4553077" cy="12206599"/>
          </a:xfrm>
          <a:prstGeom prst="rect">
            <a:avLst/>
          </a:prstGeom>
          <a:gradFill>
            <a:gsLst>
              <a:gs pos="7000">
                <a:schemeClr val="accent2"/>
              </a:gs>
              <a:gs pos="100000">
                <a:schemeClr val="accent5"/>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B2266C60-54E9-7A8A-EBEA-8ACAE6972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3002" y="-871121"/>
            <a:ext cx="4513520" cy="6334124"/>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43" name="Rectangle 1042">
            <a:extLst>
              <a:ext uri="{FF2B5EF4-FFF2-40B4-BE49-F238E27FC236}">
                <a16:creationId xmlns:a16="http://schemas.microsoft.com/office/drawing/2014/main" id="{AA773AFB-6874-8718-26A6-F878EE8BC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20954" y="-3767042"/>
            <a:ext cx="4011740" cy="11624949"/>
          </a:xfrm>
          <a:prstGeom prst="rect">
            <a:avLst/>
          </a:prstGeom>
          <a:gradFill flip="none" rotWithShape="1">
            <a:gsLst>
              <a:gs pos="3000">
                <a:schemeClr val="accent2">
                  <a:alpha val="70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D32FB2D4-6D17-A93F-6782-938499F88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8770" y="1"/>
            <a:ext cx="10943229" cy="4553079"/>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3FE4C-2B44-0324-1F78-2AE91B05FA48}"/>
              </a:ext>
            </a:extLst>
          </p:cNvPr>
          <p:cNvSpPr>
            <a:spLocks noGrp="1"/>
          </p:cNvSpPr>
          <p:nvPr>
            <p:ph type="ctrTitle"/>
          </p:nvPr>
        </p:nvSpPr>
        <p:spPr>
          <a:xfrm>
            <a:off x="838200" y="976746"/>
            <a:ext cx="7875844" cy="2929136"/>
          </a:xfrm>
        </p:spPr>
        <p:txBody>
          <a:bodyPr anchor="t">
            <a:normAutofit/>
          </a:bodyPr>
          <a:lstStyle/>
          <a:p>
            <a:pPr algn="l"/>
            <a:r>
              <a:rPr lang="en-GB" sz="5400">
                <a:solidFill>
                  <a:srgbClr val="FFFFFF"/>
                </a:solidFill>
              </a:rPr>
              <a:t>Building Cloud Native Applications with Dapr and Radius on Azure</a:t>
            </a:r>
            <a:endParaRPr lang="en-AU" sz="5400">
              <a:solidFill>
                <a:srgbClr val="FFFFFF"/>
              </a:solidFill>
            </a:endParaRPr>
          </a:p>
        </p:txBody>
      </p:sp>
      <p:sp>
        <p:nvSpPr>
          <p:cNvPr id="3" name="Subtitle 2">
            <a:extLst>
              <a:ext uri="{FF2B5EF4-FFF2-40B4-BE49-F238E27FC236}">
                <a16:creationId xmlns:a16="http://schemas.microsoft.com/office/drawing/2014/main" id="{65BA1071-AC40-770E-A03A-B288FD3E92C2}"/>
              </a:ext>
            </a:extLst>
          </p:cNvPr>
          <p:cNvSpPr>
            <a:spLocks noGrp="1"/>
          </p:cNvSpPr>
          <p:nvPr>
            <p:ph type="subTitle" idx="1"/>
          </p:nvPr>
        </p:nvSpPr>
        <p:spPr>
          <a:xfrm>
            <a:off x="838200" y="5099566"/>
            <a:ext cx="4782411" cy="1199733"/>
          </a:xfrm>
        </p:spPr>
        <p:txBody>
          <a:bodyPr anchor="ctr">
            <a:normAutofit/>
          </a:bodyPr>
          <a:lstStyle/>
          <a:p>
            <a:pPr algn="l"/>
            <a:r>
              <a:rPr lang="en-AU" sz="2000"/>
              <a:t>Will Velida</a:t>
            </a:r>
          </a:p>
          <a:p>
            <a:pPr algn="l"/>
            <a:r>
              <a:rPr lang="en-AU" sz="2000"/>
              <a:t>Lead Software Engineer and Azure MVP</a:t>
            </a:r>
          </a:p>
          <a:p>
            <a:pPr algn="l"/>
            <a:r>
              <a:rPr lang="en-US" sz="2000" i="1">
                <a:latin typeface="+mn-lt"/>
              </a:rPr>
              <a:t>bsky.app/profile/willvelida.com</a:t>
            </a:r>
            <a:endParaRPr lang="en-US" sz="2000"/>
          </a:p>
        </p:txBody>
      </p:sp>
      <p:pic>
        <p:nvPicPr>
          <p:cNvPr id="30" name="Google Shape;109;p30">
            <a:extLst>
              <a:ext uri="{FF2B5EF4-FFF2-40B4-BE49-F238E27FC236}">
                <a16:creationId xmlns:a16="http://schemas.microsoft.com/office/drawing/2014/main" id="{711E9CF0-38F5-2342-3A2C-5A0BF61F62FD}"/>
              </a:ext>
            </a:extLst>
          </p:cNvPr>
          <p:cNvPicPr preferRelativeResize="0"/>
          <p:nvPr/>
        </p:nvPicPr>
        <p:blipFill rotWithShape="1">
          <a:blip r:embed="rId2"/>
          <a:stretch/>
        </p:blipFill>
        <p:spPr>
          <a:xfrm>
            <a:off x="6378259" y="5061057"/>
            <a:ext cx="1199733" cy="1199733"/>
          </a:xfrm>
          <a:prstGeom prst="rect">
            <a:avLst/>
          </a:prstGeom>
          <a:noFill/>
        </p:spPr>
      </p:pic>
      <p:pic>
        <p:nvPicPr>
          <p:cNvPr id="1026" name="Picture 2" descr="Azure has a new logo, but where do you download it? Here!">
            <a:extLst>
              <a:ext uri="{FF2B5EF4-FFF2-40B4-BE49-F238E27FC236}">
                <a16:creationId xmlns:a16="http://schemas.microsoft.com/office/drawing/2014/main" id="{63DDFB45-4710-932B-E38C-01099BBF02F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81983" y="5061057"/>
            <a:ext cx="1199733" cy="119973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aphic 11">
            <a:extLst>
              <a:ext uri="{FF2B5EF4-FFF2-40B4-BE49-F238E27FC236}">
                <a16:creationId xmlns:a16="http://schemas.microsoft.com/office/drawing/2014/main" id="{BC4350FA-C1A3-7C8E-576E-6C712D99D216}"/>
              </a:ext>
            </a:extLst>
          </p:cNvPr>
          <p:cNvGrpSpPr/>
          <p:nvPr/>
        </p:nvGrpSpPr>
        <p:grpSpPr>
          <a:xfrm>
            <a:off x="9951217" y="5434707"/>
            <a:ext cx="1668713" cy="452432"/>
            <a:chOff x="-2392123" y="1523127"/>
            <a:chExt cx="3940555" cy="1068388"/>
          </a:xfrm>
        </p:grpSpPr>
        <p:sp>
          <p:nvSpPr>
            <p:cNvPr id="5" name="Freeform: Shape 4">
              <a:extLst>
                <a:ext uri="{FF2B5EF4-FFF2-40B4-BE49-F238E27FC236}">
                  <a16:creationId xmlns:a16="http://schemas.microsoft.com/office/drawing/2014/main" id="{81874F1C-6580-D034-5BF1-71A851326352}"/>
                </a:ext>
              </a:extLst>
            </p:cNvPr>
            <p:cNvSpPr/>
            <p:nvPr/>
          </p:nvSpPr>
          <p:spPr>
            <a:xfrm>
              <a:off x="-2392123" y="1617990"/>
              <a:ext cx="973503" cy="973525"/>
            </a:xfrm>
            <a:custGeom>
              <a:avLst/>
              <a:gdLst>
                <a:gd name="connsiteX0" fmla="*/ 973504 w 973503"/>
                <a:gd name="connsiteY0" fmla="*/ 486730 h 973525"/>
                <a:gd name="connsiteX1" fmla="*/ 837351 w 973503"/>
                <a:gd name="connsiteY1" fmla="*/ 149271 h 973525"/>
                <a:gd name="connsiteX2" fmla="*/ 580362 w 973503"/>
                <a:gd name="connsiteY2" fmla="*/ 427575 h 973525"/>
                <a:gd name="connsiteX3" fmla="*/ 568189 w 973503"/>
                <a:gd name="connsiteY3" fmla="*/ 561926 h 973525"/>
                <a:gd name="connsiteX4" fmla="*/ 411578 w 973503"/>
                <a:gd name="connsiteY4" fmla="*/ 568167 h 973525"/>
                <a:gd name="connsiteX5" fmla="*/ 405337 w 973503"/>
                <a:gd name="connsiteY5" fmla="*/ 411556 h 973525"/>
                <a:gd name="connsiteX6" fmla="*/ 535930 w 973503"/>
                <a:gd name="connsiteY6" fmla="*/ 387472 h 973525"/>
                <a:gd name="connsiteX7" fmla="*/ 793315 w 973503"/>
                <a:gd name="connsiteY7" fmla="*/ 108751 h 973525"/>
                <a:gd name="connsiteX8" fmla="*/ 519164 w 973503"/>
                <a:gd name="connsiteY8" fmla="*/ 1187 h 973525"/>
                <a:gd name="connsiteX9" fmla="*/ 519340 w 973503"/>
                <a:gd name="connsiteY9" fmla="*/ 1121 h 973525"/>
                <a:gd name="connsiteX10" fmla="*/ 516769 w 973503"/>
                <a:gd name="connsiteY10" fmla="*/ 1033 h 973525"/>
                <a:gd name="connsiteX11" fmla="*/ 486752 w 973503"/>
                <a:gd name="connsiteY11" fmla="*/ 0 h 973525"/>
                <a:gd name="connsiteX12" fmla="*/ 436980 w 973503"/>
                <a:gd name="connsiteY12" fmla="*/ 2505 h 973525"/>
                <a:gd name="connsiteX13" fmla="*/ 388659 w 973503"/>
                <a:gd name="connsiteY13" fmla="*/ 9888 h 973525"/>
                <a:gd name="connsiteX14" fmla="*/ 297290 w 973503"/>
                <a:gd name="connsiteY14" fmla="*/ 38257 h 973525"/>
                <a:gd name="connsiteX15" fmla="*/ 214601 w 973503"/>
                <a:gd name="connsiteY15" fmla="*/ 83129 h 973525"/>
                <a:gd name="connsiteX16" fmla="*/ 126440 w 973503"/>
                <a:gd name="connsiteY16" fmla="*/ 159467 h 973525"/>
                <a:gd name="connsiteX17" fmla="*/ 96687 w 973503"/>
                <a:gd name="connsiteY17" fmla="*/ 195527 h 973525"/>
                <a:gd name="connsiteX18" fmla="*/ 47992 w 973503"/>
                <a:gd name="connsiteY18" fmla="*/ 275733 h 973525"/>
                <a:gd name="connsiteX19" fmla="*/ 24457 w 973503"/>
                <a:gd name="connsiteY19" fmla="*/ 334360 h 973525"/>
                <a:gd name="connsiteX20" fmla="*/ 14064 w 973503"/>
                <a:gd name="connsiteY20" fmla="*/ 370552 h 973525"/>
                <a:gd name="connsiteX21" fmla="*/ 0 w 973503"/>
                <a:gd name="connsiteY21" fmla="*/ 486774 h 973525"/>
                <a:gd name="connsiteX22" fmla="*/ 0 w 973503"/>
                <a:gd name="connsiteY22" fmla="*/ 486774 h 973525"/>
                <a:gd name="connsiteX23" fmla="*/ 15316 w 973503"/>
                <a:gd name="connsiteY23" fmla="*/ 608424 h 973525"/>
                <a:gd name="connsiteX24" fmla="*/ 126440 w 973503"/>
                <a:gd name="connsiteY24" fmla="*/ 814059 h 973525"/>
                <a:gd name="connsiteX25" fmla="*/ 177113 w 973503"/>
                <a:gd name="connsiteY25" fmla="*/ 862380 h 973525"/>
                <a:gd name="connsiteX26" fmla="*/ 214579 w 973503"/>
                <a:gd name="connsiteY26" fmla="*/ 890397 h 973525"/>
                <a:gd name="connsiteX27" fmla="*/ 246046 w 973503"/>
                <a:gd name="connsiteY27" fmla="*/ 909801 h 973525"/>
                <a:gd name="connsiteX28" fmla="*/ 266306 w 973503"/>
                <a:gd name="connsiteY28" fmla="*/ 920722 h 973525"/>
                <a:gd name="connsiteX29" fmla="*/ 486730 w 973503"/>
                <a:gd name="connsiteY29" fmla="*/ 973526 h 973525"/>
                <a:gd name="connsiteX30" fmla="*/ 495322 w 973503"/>
                <a:gd name="connsiteY30" fmla="*/ 973416 h 973525"/>
                <a:gd name="connsiteX31" fmla="*/ 517033 w 973503"/>
                <a:gd name="connsiteY31" fmla="*/ 972493 h 973525"/>
                <a:gd name="connsiteX32" fmla="*/ 519318 w 973503"/>
                <a:gd name="connsiteY32" fmla="*/ 972405 h 973525"/>
                <a:gd name="connsiteX33" fmla="*/ 519120 w 973503"/>
                <a:gd name="connsiteY33" fmla="*/ 972317 h 973525"/>
                <a:gd name="connsiteX34" fmla="*/ 973504 w 973503"/>
                <a:gd name="connsiteY34" fmla="*/ 486752 h 97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3503" h="973525">
                  <a:moveTo>
                    <a:pt x="973504" y="486730"/>
                  </a:moveTo>
                  <a:cubicBezTo>
                    <a:pt x="973504" y="355654"/>
                    <a:pt x="921601" y="236773"/>
                    <a:pt x="837351" y="149271"/>
                  </a:cubicBezTo>
                  <a:lnTo>
                    <a:pt x="580362" y="427575"/>
                  </a:lnTo>
                  <a:cubicBezTo>
                    <a:pt x="606534" y="468953"/>
                    <a:pt x="602974" y="524240"/>
                    <a:pt x="568189" y="561926"/>
                  </a:cubicBezTo>
                  <a:cubicBezTo>
                    <a:pt x="526657" y="606885"/>
                    <a:pt x="456537" y="609698"/>
                    <a:pt x="411578" y="568167"/>
                  </a:cubicBezTo>
                  <a:cubicBezTo>
                    <a:pt x="366619" y="526635"/>
                    <a:pt x="363806" y="456515"/>
                    <a:pt x="405337" y="411556"/>
                  </a:cubicBezTo>
                  <a:cubicBezTo>
                    <a:pt x="439507" y="374551"/>
                    <a:pt x="492993" y="366179"/>
                    <a:pt x="535930" y="387472"/>
                  </a:cubicBezTo>
                  <a:lnTo>
                    <a:pt x="793315" y="108751"/>
                  </a:lnTo>
                  <a:cubicBezTo>
                    <a:pt x="717460" y="47157"/>
                    <a:pt x="622751" y="8021"/>
                    <a:pt x="519164" y="1187"/>
                  </a:cubicBezTo>
                  <a:cubicBezTo>
                    <a:pt x="519230" y="1165"/>
                    <a:pt x="519274" y="1143"/>
                    <a:pt x="519340" y="1121"/>
                  </a:cubicBezTo>
                  <a:cubicBezTo>
                    <a:pt x="518483" y="1055"/>
                    <a:pt x="517626" y="1077"/>
                    <a:pt x="516769" y="1033"/>
                  </a:cubicBezTo>
                  <a:cubicBezTo>
                    <a:pt x="506836" y="418"/>
                    <a:pt x="496838" y="0"/>
                    <a:pt x="486752" y="0"/>
                  </a:cubicBezTo>
                  <a:cubicBezTo>
                    <a:pt x="469942" y="0"/>
                    <a:pt x="453351" y="857"/>
                    <a:pt x="436980" y="2505"/>
                  </a:cubicBezTo>
                  <a:cubicBezTo>
                    <a:pt x="420609" y="4175"/>
                    <a:pt x="404502" y="6636"/>
                    <a:pt x="388659" y="9888"/>
                  </a:cubicBezTo>
                  <a:cubicBezTo>
                    <a:pt x="356972" y="16371"/>
                    <a:pt x="326406" y="25930"/>
                    <a:pt x="297290" y="38257"/>
                  </a:cubicBezTo>
                  <a:cubicBezTo>
                    <a:pt x="268174" y="50563"/>
                    <a:pt x="240508" y="65637"/>
                    <a:pt x="214601" y="83129"/>
                  </a:cubicBezTo>
                  <a:cubicBezTo>
                    <a:pt x="182233" y="104993"/>
                    <a:pt x="152633" y="130659"/>
                    <a:pt x="126440" y="159467"/>
                  </a:cubicBezTo>
                  <a:cubicBezTo>
                    <a:pt x="115958" y="170982"/>
                    <a:pt x="106026" y="183024"/>
                    <a:pt x="96687" y="195527"/>
                  </a:cubicBezTo>
                  <a:cubicBezTo>
                    <a:pt x="78009" y="220512"/>
                    <a:pt x="61660" y="247364"/>
                    <a:pt x="47992" y="275733"/>
                  </a:cubicBezTo>
                  <a:cubicBezTo>
                    <a:pt x="38894" y="294609"/>
                    <a:pt x="31094" y="314232"/>
                    <a:pt x="24457" y="334360"/>
                  </a:cubicBezTo>
                  <a:cubicBezTo>
                    <a:pt x="20546" y="346227"/>
                    <a:pt x="17052" y="358290"/>
                    <a:pt x="14064" y="370552"/>
                  </a:cubicBezTo>
                  <a:cubicBezTo>
                    <a:pt x="4944" y="407798"/>
                    <a:pt x="0" y="446693"/>
                    <a:pt x="0" y="486774"/>
                  </a:cubicBezTo>
                  <a:lnTo>
                    <a:pt x="0" y="486774"/>
                  </a:lnTo>
                  <a:cubicBezTo>
                    <a:pt x="0" y="528789"/>
                    <a:pt x="5318" y="569551"/>
                    <a:pt x="15316" y="608424"/>
                  </a:cubicBezTo>
                  <a:cubicBezTo>
                    <a:pt x="35313" y="686190"/>
                    <a:pt x="74075" y="756420"/>
                    <a:pt x="126440" y="814059"/>
                  </a:cubicBezTo>
                  <a:cubicBezTo>
                    <a:pt x="142152" y="831352"/>
                    <a:pt x="159094" y="847504"/>
                    <a:pt x="177113" y="862380"/>
                  </a:cubicBezTo>
                  <a:cubicBezTo>
                    <a:pt x="189133" y="872290"/>
                    <a:pt x="201636" y="881652"/>
                    <a:pt x="214579" y="890397"/>
                  </a:cubicBezTo>
                  <a:cubicBezTo>
                    <a:pt x="224775" y="897275"/>
                    <a:pt x="235322" y="903692"/>
                    <a:pt x="246046" y="909801"/>
                  </a:cubicBezTo>
                  <a:cubicBezTo>
                    <a:pt x="252704" y="913602"/>
                    <a:pt x="259450" y="917250"/>
                    <a:pt x="266306" y="920722"/>
                  </a:cubicBezTo>
                  <a:cubicBezTo>
                    <a:pt x="332493" y="954430"/>
                    <a:pt x="407359" y="973526"/>
                    <a:pt x="486730" y="973526"/>
                  </a:cubicBezTo>
                  <a:cubicBezTo>
                    <a:pt x="489609" y="973526"/>
                    <a:pt x="492465" y="973482"/>
                    <a:pt x="495322" y="973416"/>
                  </a:cubicBezTo>
                  <a:cubicBezTo>
                    <a:pt x="502595" y="973262"/>
                    <a:pt x="509825" y="972933"/>
                    <a:pt x="517033" y="972493"/>
                  </a:cubicBezTo>
                  <a:cubicBezTo>
                    <a:pt x="517802" y="972449"/>
                    <a:pt x="518571" y="972471"/>
                    <a:pt x="519318" y="972405"/>
                  </a:cubicBezTo>
                  <a:cubicBezTo>
                    <a:pt x="519252" y="972383"/>
                    <a:pt x="519186" y="972361"/>
                    <a:pt x="519120" y="972317"/>
                  </a:cubicBezTo>
                  <a:cubicBezTo>
                    <a:pt x="772835" y="955639"/>
                    <a:pt x="973504" y="744686"/>
                    <a:pt x="973504" y="486752"/>
                  </a:cubicBezTo>
                  <a:close/>
                </a:path>
              </a:pathLst>
            </a:custGeom>
            <a:solidFill>
              <a:srgbClr val="C74325"/>
            </a:solidFill>
            <a:ln w="2197" cap="flat">
              <a:noFill/>
              <a:prstDash val="solid"/>
              <a:miter/>
            </a:ln>
          </p:spPr>
          <p:txBody>
            <a:bodyPr rtlCol="0" anchor="ctr"/>
            <a:lstStyle/>
            <a:p>
              <a:endParaRPr lang="en-US"/>
            </a:p>
          </p:txBody>
        </p:sp>
        <p:grpSp>
          <p:nvGrpSpPr>
            <p:cNvPr id="6" name="Graphic 11">
              <a:extLst>
                <a:ext uri="{FF2B5EF4-FFF2-40B4-BE49-F238E27FC236}">
                  <a16:creationId xmlns:a16="http://schemas.microsoft.com/office/drawing/2014/main" id="{F3834320-5748-2F82-2B24-64671AAD1CDF}"/>
                </a:ext>
              </a:extLst>
            </p:cNvPr>
            <p:cNvGrpSpPr/>
            <p:nvPr/>
          </p:nvGrpSpPr>
          <p:grpSpPr>
            <a:xfrm>
              <a:off x="-2392123" y="1617968"/>
              <a:ext cx="519340" cy="973525"/>
              <a:chOff x="-2392123" y="1617968"/>
              <a:chExt cx="519340" cy="973525"/>
            </a:xfrm>
          </p:grpSpPr>
          <p:sp>
            <p:nvSpPr>
              <p:cNvPr id="15" name="Freeform: Shape 14">
                <a:extLst>
                  <a:ext uri="{FF2B5EF4-FFF2-40B4-BE49-F238E27FC236}">
                    <a16:creationId xmlns:a16="http://schemas.microsoft.com/office/drawing/2014/main" id="{AF421262-D2EE-5A5B-3BA4-CDC7619F7F6C}"/>
                  </a:ext>
                </a:extLst>
              </p:cNvPr>
              <p:cNvSpPr/>
              <p:nvPr/>
            </p:nvSpPr>
            <p:spPr>
              <a:xfrm>
                <a:off x="-2295436" y="1777413"/>
                <a:ext cx="29753" cy="36059"/>
              </a:xfrm>
              <a:custGeom>
                <a:avLst/>
                <a:gdLst>
                  <a:gd name="connsiteX0" fmla="*/ 0 w 29753"/>
                  <a:gd name="connsiteY0" fmla="*/ 36060 h 36059"/>
                  <a:gd name="connsiteX1" fmla="*/ 29753 w 29753"/>
                  <a:gd name="connsiteY1" fmla="*/ 0 h 36059"/>
                  <a:gd name="connsiteX2" fmla="*/ 0 w 29753"/>
                  <a:gd name="connsiteY2" fmla="*/ 36060 h 36059"/>
                </a:gdLst>
                <a:ahLst/>
                <a:cxnLst>
                  <a:cxn ang="0">
                    <a:pos x="connsiteX0" y="connsiteY0"/>
                  </a:cxn>
                  <a:cxn ang="0">
                    <a:pos x="connsiteX1" y="connsiteY1"/>
                  </a:cxn>
                  <a:cxn ang="0">
                    <a:pos x="connsiteX2" y="connsiteY2"/>
                  </a:cxn>
                </a:cxnLst>
                <a:rect l="l" t="t" r="r" b="b"/>
                <a:pathLst>
                  <a:path w="29753" h="36059">
                    <a:moveTo>
                      <a:pt x="0" y="36060"/>
                    </a:moveTo>
                    <a:cubicBezTo>
                      <a:pt x="9339" y="23556"/>
                      <a:pt x="19271" y="11536"/>
                      <a:pt x="29753" y="0"/>
                    </a:cubicBezTo>
                    <a:cubicBezTo>
                      <a:pt x="19271" y="11514"/>
                      <a:pt x="9339" y="23556"/>
                      <a:pt x="0" y="36060"/>
                    </a:cubicBezTo>
                    <a:close/>
                  </a:path>
                </a:pathLst>
              </a:custGeom>
              <a:solidFill>
                <a:srgbClr val="DA4C2A"/>
              </a:solidFill>
              <a:ln w="2197"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90E32B4-F661-D1E1-0256-ECF9CC24B4C5}"/>
                  </a:ext>
                </a:extLst>
              </p:cNvPr>
              <p:cNvSpPr/>
              <p:nvPr/>
            </p:nvSpPr>
            <p:spPr>
              <a:xfrm>
                <a:off x="-2367666" y="1893679"/>
                <a:ext cx="23534" cy="58627"/>
              </a:xfrm>
              <a:custGeom>
                <a:avLst/>
                <a:gdLst>
                  <a:gd name="connsiteX0" fmla="*/ 0 w 23534"/>
                  <a:gd name="connsiteY0" fmla="*/ 58627 h 58627"/>
                  <a:gd name="connsiteX1" fmla="*/ 23534 w 23534"/>
                  <a:gd name="connsiteY1" fmla="*/ 0 h 58627"/>
                  <a:gd name="connsiteX2" fmla="*/ 0 w 23534"/>
                  <a:gd name="connsiteY2" fmla="*/ 58627 h 58627"/>
                </a:gdLst>
                <a:ahLst/>
                <a:cxnLst>
                  <a:cxn ang="0">
                    <a:pos x="connsiteX0" y="connsiteY0"/>
                  </a:cxn>
                  <a:cxn ang="0">
                    <a:pos x="connsiteX1" y="connsiteY1"/>
                  </a:cxn>
                  <a:cxn ang="0">
                    <a:pos x="connsiteX2" y="connsiteY2"/>
                  </a:cxn>
                </a:cxnLst>
                <a:rect l="l" t="t" r="r" b="b"/>
                <a:pathLst>
                  <a:path w="23534" h="58627">
                    <a:moveTo>
                      <a:pt x="0" y="58627"/>
                    </a:moveTo>
                    <a:cubicBezTo>
                      <a:pt x="6636" y="38499"/>
                      <a:pt x="14437" y="18876"/>
                      <a:pt x="23534" y="0"/>
                    </a:cubicBezTo>
                    <a:cubicBezTo>
                      <a:pt x="14437" y="18876"/>
                      <a:pt x="6636" y="38499"/>
                      <a:pt x="0" y="58627"/>
                    </a:cubicBezTo>
                    <a:close/>
                  </a:path>
                </a:pathLst>
              </a:custGeom>
              <a:solidFill>
                <a:srgbClr val="DA4C2A"/>
              </a:solidFill>
              <a:ln w="2197"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70B6F44-D669-E31A-38EA-52E907091F2F}"/>
                  </a:ext>
                </a:extLst>
              </p:cNvPr>
              <p:cNvSpPr/>
              <p:nvPr/>
            </p:nvSpPr>
            <p:spPr>
              <a:xfrm>
                <a:off x="-2344131" y="1813473"/>
                <a:ext cx="48694" cy="80206"/>
              </a:xfrm>
              <a:custGeom>
                <a:avLst/>
                <a:gdLst>
                  <a:gd name="connsiteX0" fmla="*/ 0 w 48694"/>
                  <a:gd name="connsiteY0" fmla="*/ 80206 h 80206"/>
                  <a:gd name="connsiteX1" fmla="*/ 48695 w 48694"/>
                  <a:gd name="connsiteY1" fmla="*/ 0 h 80206"/>
                  <a:gd name="connsiteX2" fmla="*/ 0 w 48694"/>
                  <a:gd name="connsiteY2" fmla="*/ 80206 h 80206"/>
                </a:gdLst>
                <a:ahLst/>
                <a:cxnLst>
                  <a:cxn ang="0">
                    <a:pos x="connsiteX0" y="connsiteY0"/>
                  </a:cxn>
                  <a:cxn ang="0">
                    <a:pos x="connsiteX1" y="connsiteY1"/>
                  </a:cxn>
                  <a:cxn ang="0">
                    <a:pos x="connsiteX2" y="connsiteY2"/>
                  </a:cxn>
                </a:cxnLst>
                <a:rect l="l" t="t" r="r" b="b"/>
                <a:pathLst>
                  <a:path w="48694" h="80206">
                    <a:moveTo>
                      <a:pt x="0" y="80206"/>
                    </a:moveTo>
                    <a:cubicBezTo>
                      <a:pt x="13668" y="51837"/>
                      <a:pt x="30017" y="24985"/>
                      <a:pt x="48695" y="0"/>
                    </a:cubicBezTo>
                    <a:cubicBezTo>
                      <a:pt x="30017" y="24985"/>
                      <a:pt x="13668" y="51837"/>
                      <a:pt x="0" y="80206"/>
                    </a:cubicBezTo>
                    <a:close/>
                  </a:path>
                </a:pathLst>
              </a:custGeom>
              <a:solidFill>
                <a:srgbClr val="DA4C2A"/>
              </a:solidFill>
              <a:ln w="2197"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4381BB5-13CC-14D5-9457-F93B8738F8F5}"/>
                  </a:ext>
                </a:extLst>
              </p:cNvPr>
              <p:cNvSpPr/>
              <p:nvPr/>
            </p:nvSpPr>
            <p:spPr>
              <a:xfrm>
                <a:off x="-2214989" y="2480326"/>
                <a:ext cx="37466" cy="28017"/>
              </a:xfrm>
              <a:custGeom>
                <a:avLst/>
                <a:gdLst>
                  <a:gd name="connsiteX0" fmla="*/ 37466 w 37466"/>
                  <a:gd name="connsiteY0" fmla="*/ 28017 h 28017"/>
                  <a:gd name="connsiteX1" fmla="*/ 0 w 37466"/>
                  <a:gd name="connsiteY1" fmla="*/ 0 h 28017"/>
                  <a:gd name="connsiteX2" fmla="*/ 37466 w 37466"/>
                  <a:gd name="connsiteY2" fmla="*/ 28017 h 28017"/>
                </a:gdLst>
                <a:ahLst/>
                <a:cxnLst>
                  <a:cxn ang="0">
                    <a:pos x="connsiteX0" y="connsiteY0"/>
                  </a:cxn>
                  <a:cxn ang="0">
                    <a:pos x="connsiteX1" y="connsiteY1"/>
                  </a:cxn>
                  <a:cxn ang="0">
                    <a:pos x="connsiteX2" y="connsiteY2"/>
                  </a:cxn>
                </a:cxnLst>
                <a:rect l="l" t="t" r="r" b="b"/>
                <a:pathLst>
                  <a:path w="37466" h="28017">
                    <a:moveTo>
                      <a:pt x="37466" y="28017"/>
                    </a:moveTo>
                    <a:cubicBezTo>
                      <a:pt x="24523" y="19271"/>
                      <a:pt x="12020" y="9910"/>
                      <a:pt x="0" y="0"/>
                    </a:cubicBezTo>
                    <a:cubicBezTo>
                      <a:pt x="12020" y="9910"/>
                      <a:pt x="24523" y="19271"/>
                      <a:pt x="37466" y="28017"/>
                    </a:cubicBezTo>
                    <a:close/>
                  </a:path>
                </a:pathLst>
              </a:custGeom>
              <a:solidFill>
                <a:srgbClr val="DA4C2A"/>
              </a:solidFill>
              <a:ln w="2197"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C966EF2-48DA-6015-8957-FFD8AE84C63F}"/>
                  </a:ext>
                </a:extLst>
              </p:cNvPr>
              <p:cNvSpPr/>
              <p:nvPr/>
            </p:nvSpPr>
            <p:spPr>
              <a:xfrm>
                <a:off x="-2376807" y="2226369"/>
                <a:ext cx="111123" cy="205635"/>
              </a:xfrm>
              <a:custGeom>
                <a:avLst/>
                <a:gdLst>
                  <a:gd name="connsiteX0" fmla="*/ 111124 w 111123"/>
                  <a:gd name="connsiteY0" fmla="*/ 205635 h 205635"/>
                  <a:gd name="connsiteX1" fmla="*/ 0 w 111123"/>
                  <a:gd name="connsiteY1" fmla="*/ 0 h 205635"/>
                  <a:gd name="connsiteX2" fmla="*/ 111124 w 111123"/>
                  <a:gd name="connsiteY2" fmla="*/ 205635 h 205635"/>
                </a:gdLst>
                <a:ahLst/>
                <a:cxnLst>
                  <a:cxn ang="0">
                    <a:pos x="connsiteX0" y="connsiteY0"/>
                  </a:cxn>
                  <a:cxn ang="0">
                    <a:pos x="connsiteX1" y="connsiteY1"/>
                  </a:cxn>
                  <a:cxn ang="0">
                    <a:pos x="connsiteX2" y="connsiteY2"/>
                  </a:cxn>
                </a:cxnLst>
                <a:rect l="l" t="t" r="r" b="b"/>
                <a:pathLst>
                  <a:path w="111123" h="205635">
                    <a:moveTo>
                      <a:pt x="111124" y="205635"/>
                    </a:moveTo>
                    <a:cubicBezTo>
                      <a:pt x="58737" y="148019"/>
                      <a:pt x="19997" y="77767"/>
                      <a:pt x="0" y="0"/>
                    </a:cubicBezTo>
                    <a:cubicBezTo>
                      <a:pt x="19997" y="77767"/>
                      <a:pt x="58759" y="148019"/>
                      <a:pt x="111124" y="205635"/>
                    </a:cubicBezTo>
                    <a:close/>
                  </a:path>
                </a:pathLst>
              </a:custGeom>
              <a:solidFill>
                <a:srgbClr val="DA4C2A"/>
              </a:solidFill>
              <a:ln w="2197"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496BBE3-1656-B025-A8D2-6EBA0400B50A}"/>
                  </a:ext>
                </a:extLst>
              </p:cNvPr>
              <p:cNvSpPr/>
              <p:nvPr/>
            </p:nvSpPr>
            <p:spPr>
              <a:xfrm>
                <a:off x="-2392123" y="1988498"/>
                <a:ext cx="15316" cy="237871"/>
              </a:xfrm>
              <a:custGeom>
                <a:avLst/>
                <a:gdLst>
                  <a:gd name="connsiteX0" fmla="*/ 14064 w 15316"/>
                  <a:gd name="connsiteY0" fmla="*/ 0 h 237871"/>
                  <a:gd name="connsiteX1" fmla="*/ 0 w 15316"/>
                  <a:gd name="connsiteY1" fmla="*/ 116222 h 237871"/>
                  <a:gd name="connsiteX2" fmla="*/ 15316 w 15316"/>
                  <a:gd name="connsiteY2" fmla="*/ 237871 h 237871"/>
                  <a:gd name="connsiteX3" fmla="*/ 0 w 15316"/>
                  <a:gd name="connsiteY3" fmla="*/ 116222 h 237871"/>
                  <a:gd name="connsiteX4" fmla="*/ 14064 w 15316"/>
                  <a:gd name="connsiteY4" fmla="*/ 0 h 23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6" h="237871">
                    <a:moveTo>
                      <a:pt x="14064" y="0"/>
                    </a:moveTo>
                    <a:cubicBezTo>
                      <a:pt x="4944" y="37246"/>
                      <a:pt x="0" y="76141"/>
                      <a:pt x="0" y="116222"/>
                    </a:cubicBezTo>
                    <a:cubicBezTo>
                      <a:pt x="0" y="156303"/>
                      <a:pt x="5318" y="198977"/>
                      <a:pt x="15316" y="237871"/>
                    </a:cubicBezTo>
                    <a:cubicBezTo>
                      <a:pt x="5318" y="198999"/>
                      <a:pt x="0" y="158237"/>
                      <a:pt x="0" y="116222"/>
                    </a:cubicBezTo>
                    <a:cubicBezTo>
                      <a:pt x="0" y="74207"/>
                      <a:pt x="4944" y="37268"/>
                      <a:pt x="14064" y="0"/>
                    </a:cubicBezTo>
                    <a:close/>
                  </a:path>
                </a:pathLst>
              </a:custGeom>
              <a:solidFill>
                <a:srgbClr val="DA4C2A"/>
              </a:solidFill>
              <a:ln w="2197"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69DDB0A-BF6E-64BD-1D18-0EC6666ADA3F}"/>
                  </a:ext>
                </a:extLst>
              </p:cNvPr>
              <p:cNvSpPr/>
              <p:nvPr/>
            </p:nvSpPr>
            <p:spPr>
              <a:xfrm>
                <a:off x="-1905371" y="1617968"/>
                <a:ext cx="30016" cy="1032"/>
              </a:xfrm>
              <a:custGeom>
                <a:avLst/>
                <a:gdLst>
                  <a:gd name="connsiteX0" fmla="*/ 0 w 30016"/>
                  <a:gd name="connsiteY0" fmla="*/ 0 h 1032"/>
                  <a:gd name="connsiteX1" fmla="*/ 30017 w 30016"/>
                  <a:gd name="connsiteY1" fmla="*/ 1033 h 1032"/>
                  <a:gd name="connsiteX2" fmla="*/ 0 w 30016"/>
                  <a:gd name="connsiteY2" fmla="*/ 0 h 1032"/>
                </a:gdLst>
                <a:ahLst/>
                <a:cxnLst>
                  <a:cxn ang="0">
                    <a:pos x="connsiteX0" y="connsiteY0"/>
                  </a:cxn>
                  <a:cxn ang="0">
                    <a:pos x="connsiteX1" y="connsiteY1"/>
                  </a:cxn>
                  <a:cxn ang="0">
                    <a:pos x="connsiteX2" y="connsiteY2"/>
                  </a:cxn>
                </a:cxnLst>
                <a:rect l="l" t="t" r="r" b="b"/>
                <a:pathLst>
                  <a:path w="30016" h="1032">
                    <a:moveTo>
                      <a:pt x="0" y="0"/>
                    </a:moveTo>
                    <a:cubicBezTo>
                      <a:pt x="10086" y="0"/>
                      <a:pt x="20085" y="418"/>
                      <a:pt x="30017" y="1033"/>
                    </a:cubicBezTo>
                    <a:cubicBezTo>
                      <a:pt x="20085" y="418"/>
                      <a:pt x="10086" y="0"/>
                      <a:pt x="0" y="0"/>
                    </a:cubicBezTo>
                    <a:close/>
                  </a:path>
                </a:pathLst>
              </a:custGeom>
              <a:solidFill>
                <a:srgbClr val="DA4C2A"/>
              </a:solidFill>
              <a:ln w="2197"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CA74253-F41A-8416-16C6-4EC5B0B38FAD}"/>
                  </a:ext>
                </a:extLst>
              </p:cNvPr>
              <p:cNvSpPr/>
              <p:nvPr/>
            </p:nvSpPr>
            <p:spPr>
              <a:xfrm>
                <a:off x="-2146055" y="2527746"/>
                <a:ext cx="270986" cy="63725"/>
              </a:xfrm>
              <a:custGeom>
                <a:avLst/>
                <a:gdLst>
                  <a:gd name="connsiteX0" fmla="*/ 0 w 270986"/>
                  <a:gd name="connsiteY0" fmla="*/ 0 h 63725"/>
                  <a:gd name="connsiteX1" fmla="*/ 240684 w 270986"/>
                  <a:gd name="connsiteY1" fmla="*/ 63725 h 63725"/>
                  <a:gd name="connsiteX2" fmla="*/ 270987 w 270986"/>
                  <a:gd name="connsiteY2" fmla="*/ 62693 h 63725"/>
                  <a:gd name="connsiteX3" fmla="*/ 240684 w 270986"/>
                  <a:gd name="connsiteY3" fmla="*/ 63725 h 63725"/>
                  <a:gd name="connsiteX4" fmla="*/ 0 w 270986"/>
                  <a:gd name="connsiteY4" fmla="*/ 0 h 63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6" h="63725">
                    <a:moveTo>
                      <a:pt x="0" y="0"/>
                    </a:moveTo>
                    <a:cubicBezTo>
                      <a:pt x="70999" y="40477"/>
                      <a:pt x="153095" y="63725"/>
                      <a:pt x="240684" y="63725"/>
                    </a:cubicBezTo>
                    <a:cubicBezTo>
                      <a:pt x="250858" y="63725"/>
                      <a:pt x="260944" y="63308"/>
                      <a:pt x="270987" y="62693"/>
                    </a:cubicBezTo>
                    <a:cubicBezTo>
                      <a:pt x="260966" y="63308"/>
                      <a:pt x="250880" y="63725"/>
                      <a:pt x="240684" y="63725"/>
                    </a:cubicBezTo>
                    <a:cubicBezTo>
                      <a:pt x="153095" y="63725"/>
                      <a:pt x="70999" y="40477"/>
                      <a:pt x="0" y="0"/>
                    </a:cubicBezTo>
                    <a:close/>
                  </a:path>
                </a:pathLst>
              </a:custGeom>
              <a:solidFill>
                <a:srgbClr val="DA4C2A"/>
              </a:solidFill>
              <a:ln w="2197"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F9156CB-AE09-E939-7B69-CF236E03D1E9}"/>
                  </a:ext>
                </a:extLst>
              </p:cNvPr>
              <p:cNvSpPr/>
              <p:nvPr/>
            </p:nvSpPr>
            <p:spPr>
              <a:xfrm>
                <a:off x="-1875354" y="1618978"/>
                <a:ext cx="2571" cy="153"/>
              </a:xfrm>
              <a:custGeom>
                <a:avLst/>
                <a:gdLst>
                  <a:gd name="connsiteX0" fmla="*/ 2571 w 2571"/>
                  <a:gd name="connsiteY0" fmla="*/ 88 h 153"/>
                  <a:gd name="connsiteX1" fmla="*/ 0 w 2571"/>
                  <a:gd name="connsiteY1" fmla="*/ 0 h 153"/>
                  <a:gd name="connsiteX2" fmla="*/ 2395 w 2571"/>
                  <a:gd name="connsiteY2" fmla="*/ 154 h 153"/>
                  <a:gd name="connsiteX3" fmla="*/ 2571 w 2571"/>
                  <a:gd name="connsiteY3" fmla="*/ 88 h 153"/>
                </a:gdLst>
                <a:ahLst/>
                <a:cxnLst>
                  <a:cxn ang="0">
                    <a:pos x="connsiteX0" y="connsiteY0"/>
                  </a:cxn>
                  <a:cxn ang="0">
                    <a:pos x="connsiteX1" y="connsiteY1"/>
                  </a:cxn>
                  <a:cxn ang="0">
                    <a:pos x="connsiteX2" y="connsiteY2"/>
                  </a:cxn>
                  <a:cxn ang="0">
                    <a:pos x="connsiteX3" y="connsiteY3"/>
                  </a:cxn>
                </a:cxnLst>
                <a:rect l="l" t="t" r="r" b="b"/>
                <a:pathLst>
                  <a:path w="2571" h="153">
                    <a:moveTo>
                      <a:pt x="2571" y="88"/>
                    </a:moveTo>
                    <a:cubicBezTo>
                      <a:pt x="1714" y="22"/>
                      <a:pt x="857" y="44"/>
                      <a:pt x="0" y="0"/>
                    </a:cubicBezTo>
                    <a:cubicBezTo>
                      <a:pt x="791" y="44"/>
                      <a:pt x="1604" y="110"/>
                      <a:pt x="2395" y="154"/>
                    </a:cubicBezTo>
                    <a:cubicBezTo>
                      <a:pt x="2461" y="132"/>
                      <a:pt x="2505" y="110"/>
                      <a:pt x="2571" y="88"/>
                    </a:cubicBezTo>
                    <a:close/>
                  </a:path>
                </a:pathLst>
              </a:custGeom>
              <a:solidFill>
                <a:srgbClr val="BB311E"/>
              </a:solidFill>
              <a:ln w="2197"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7C82966-AF79-F530-31EC-E4AFBA3F7E42}"/>
                  </a:ext>
                </a:extLst>
              </p:cNvPr>
              <p:cNvSpPr/>
              <p:nvPr/>
            </p:nvSpPr>
            <p:spPr>
              <a:xfrm>
                <a:off x="-2177523" y="2508343"/>
                <a:ext cx="31467" cy="19403"/>
              </a:xfrm>
              <a:custGeom>
                <a:avLst/>
                <a:gdLst>
                  <a:gd name="connsiteX0" fmla="*/ 31467 w 31467"/>
                  <a:gd name="connsiteY0" fmla="*/ 19403 h 19403"/>
                  <a:gd name="connsiteX1" fmla="*/ 0 w 31467"/>
                  <a:gd name="connsiteY1" fmla="*/ 0 h 19403"/>
                  <a:gd name="connsiteX2" fmla="*/ 31467 w 31467"/>
                  <a:gd name="connsiteY2" fmla="*/ 19403 h 19403"/>
                </a:gdLst>
                <a:ahLst/>
                <a:cxnLst>
                  <a:cxn ang="0">
                    <a:pos x="connsiteX0" y="connsiteY0"/>
                  </a:cxn>
                  <a:cxn ang="0">
                    <a:pos x="connsiteX1" y="connsiteY1"/>
                  </a:cxn>
                  <a:cxn ang="0">
                    <a:pos x="connsiteX2" y="connsiteY2"/>
                  </a:cxn>
                </a:cxnLst>
                <a:rect l="l" t="t" r="r" b="b"/>
                <a:pathLst>
                  <a:path w="31467" h="19403">
                    <a:moveTo>
                      <a:pt x="31467" y="19403"/>
                    </a:moveTo>
                    <a:cubicBezTo>
                      <a:pt x="20744" y="13294"/>
                      <a:pt x="10196" y="6900"/>
                      <a:pt x="0" y="0"/>
                    </a:cubicBezTo>
                    <a:cubicBezTo>
                      <a:pt x="10196" y="6878"/>
                      <a:pt x="20744" y="13294"/>
                      <a:pt x="31467" y="19403"/>
                    </a:cubicBezTo>
                    <a:close/>
                  </a:path>
                </a:pathLst>
              </a:custGeom>
              <a:solidFill>
                <a:srgbClr val="BB311E"/>
              </a:solidFill>
              <a:ln w="2197"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401056B-4003-EC03-C420-C3F80136C8EC}"/>
                  </a:ext>
                </a:extLst>
              </p:cNvPr>
              <p:cNvSpPr/>
              <p:nvPr/>
            </p:nvSpPr>
            <p:spPr>
              <a:xfrm>
                <a:off x="-1875069" y="2590263"/>
                <a:ext cx="2285" cy="153"/>
              </a:xfrm>
              <a:custGeom>
                <a:avLst/>
                <a:gdLst>
                  <a:gd name="connsiteX0" fmla="*/ 2285 w 2285"/>
                  <a:gd name="connsiteY0" fmla="*/ 88 h 153"/>
                  <a:gd name="connsiteX1" fmla="*/ 2088 w 2285"/>
                  <a:gd name="connsiteY1" fmla="*/ 0 h 153"/>
                  <a:gd name="connsiteX2" fmla="*/ 0 w 2285"/>
                  <a:gd name="connsiteY2" fmla="*/ 154 h 153"/>
                  <a:gd name="connsiteX3" fmla="*/ 2285 w 2285"/>
                  <a:gd name="connsiteY3" fmla="*/ 66 h 153"/>
                </a:gdLst>
                <a:ahLst/>
                <a:cxnLst>
                  <a:cxn ang="0">
                    <a:pos x="connsiteX0" y="connsiteY0"/>
                  </a:cxn>
                  <a:cxn ang="0">
                    <a:pos x="connsiteX1" y="connsiteY1"/>
                  </a:cxn>
                  <a:cxn ang="0">
                    <a:pos x="connsiteX2" y="connsiteY2"/>
                  </a:cxn>
                  <a:cxn ang="0">
                    <a:pos x="connsiteX3" y="connsiteY3"/>
                  </a:cxn>
                </a:cxnLst>
                <a:rect l="l" t="t" r="r" b="b"/>
                <a:pathLst>
                  <a:path w="2285" h="153">
                    <a:moveTo>
                      <a:pt x="2285" y="88"/>
                    </a:moveTo>
                    <a:cubicBezTo>
                      <a:pt x="2285" y="88"/>
                      <a:pt x="2154" y="44"/>
                      <a:pt x="2088" y="0"/>
                    </a:cubicBezTo>
                    <a:cubicBezTo>
                      <a:pt x="1384" y="44"/>
                      <a:pt x="703" y="110"/>
                      <a:pt x="0" y="154"/>
                    </a:cubicBezTo>
                    <a:cubicBezTo>
                      <a:pt x="769" y="110"/>
                      <a:pt x="1538" y="132"/>
                      <a:pt x="2285" y="66"/>
                    </a:cubicBezTo>
                    <a:close/>
                  </a:path>
                </a:pathLst>
              </a:custGeom>
              <a:solidFill>
                <a:srgbClr val="BB311E"/>
              </a:solidFill>
              <a:ln w="219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5A99C99-7D29-4BE7-E686-216F0583C1EC}"/>
                  </a:ext>
                </a:extLst>
              </p:cNvPr>
              <p:cNvSpPr/>
              <p:nvPr/>
            </p:nvSpPr>
            <p:spPr>
              <a:xfrm>
                <a:off x="-2003464" y="1620473"/>
                <a:ext cx="48321" cy="7383"/>
              </a:xfrm>
              <a:custGeom>
                <a:avLst/>
                <a:gdLst>
                  <a:gd name="connsiteX0" fmla="*/ 0 w 48321"/>
                  <a:gd name="connsiteY0" fmla="*/ 7383 h 7383"/>
                  <a:gd name="connsiteX1" fmla="*/ 48321 w 48321"/>
                  <a:gd name="connsiteY1" fmla="*/ 0 h 7383"/>
                  <a:gd name="connsiteX2" fmla="*/ 0 w 48321"/>
                  <a:gd name="connsiteY2" fmla="*/ 7383 h 7383"/>
                </a:gdLst>
                <a:ahLst/>
                <a:cxnLst>
                  <a:cxn ang="0">
                    <a:pos x="connsiteX0" y="connsiteY0"/>
                  </a:cxn>
                  <a:cxn ang="0">
                    <a:pos x="connsiteX1" y="connsiteY1"/>
                  </a:cxn>
                  <a:cxn ang="0">
                    <a:pos x="connsiteX2" y="connsiteY2"/>
                  </a:cxn>
                </a:cxnLst>
                <a:rect l="l" t="t" r="r" b="b"/>
                <a:pathLst>
                  <a:path w="48321" h="7383">
                    <a:moveTo>
                      <a:pt x="0" y="7383"/>
                    </a:moveTo>
                    <a:cubicBezTo>
                      <a:pt x="15843" y="4131"/>
                      <a:pt x="31973" y="1670"/>
                      <a:pt x="48321" y="0"/>
                    </a:cubicBezTo>
                    <a:cubicBezTo>
                      <a:pt x="31951" y="1670"/>
                      <a:pt x="15843" y="4131"/>
                      <a:pt x="0" y="7383"/>
                    </a:cubicBezTo>
                    <a:close/>
                  </a:path>
                </a:pathLst>
              </a:custGeom>
              <a:solidFill>
                <a:srgbClr val="BB311E"/>
              </a:solidFill>
              <a:ln w="219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60A6498-CE78-977D-0C36-DD8622FE673B}"/>
                  </a:ext>
                </a:extLst>
              </p:cNvPr>
              <p:cNvSpPr/>
              <p:nvPr/>
            </p:nvSpPr>
            <p:spPr>
              <a:xfrm>
                <a:off x="-2378060" y="1952306"/>
                <a:ext cx="10393" cy="36191"/>
              </a:xfrm>
              <a:custGeom>
                <a:avLst/>
                <a:gdLst>
                  <a:gd name="connsiteX0" fmla="*/ 0 w 10393"/>
                  <a:gd name="connsiteY0" fmla="*/ 36192 h 36191"/>
                  <a:gd name="connsiteX1" fmla="*/ 10394 w 10393"/>
                  <a:gd name="connsiteY1" fmla="*/ 0 h 36191"/>
                  <a:gd name="connsiteX2" fmla="*/ 0 w 10393"/>
                  <a:gd name="connsiteY2" fmla="*/ 36192 h 36191"/>
                </a:gdLst>
                <a:ahLst/>
                <a:cxnLst>
                  <a:cxn ang="0">
                    <a:pos x="connsiteX0" y="connsiteY0"/>
                  </a:cxn>
                  <a:cxn ang="0">
                    <a:pos x="connsiteX1" y="connsiteY1"/>
                  </a:cxn>
                  <a:cxn ang="0">
                    <a:pos x="connsiteX2" y="connsiteY2"/>
                  </a:cxn>
                </a:cxnLst>
                <a:rect l="l" t="t" r="r" b="b"/>
                <a:pathLst>
                  <a:path w="10393" h="36191">
                    <a:moveTo>
                      <a:pt x="0" y="36192"/>
                    </a:moveTo>
                    <a:cubicBezTo>
                      <a:pt x="3010" y="23930"/>
                      <a:pt x="6482" y="11888"/>
                      <a:pt x="10394" y="0"/>
                    </a:cubicBezTo>
                    <a:cubicBezTo>
                      <a:pt x="6482" y="11866"/>
                      <a:pt x="2989" y="23930"/>
                      <a:pt x="0" y="36192"/>
                    </a:cubicBezTo>
                    <a:close/>
                  </a:path>
                </a:pathLst>
              </a:custGeom>
              <a:solidFill>
                <a:srgbClr val="BB311E"/>
              </a:solidFill>
              <a:ln w="219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1D7DF3-1588-34B6-B024-34714AE698A4}"/>
                  </a:ext>
                </a:extLst>
              </p:cNvPr>
              <p:cNvSpPr/>
              <p:nvPr/>
            </p:nvSpPr>
            <p:spPr>
              <a:xfrm>
                <a:off x="-2177523" y="1656225"/>
                <a:ext cx="82689" cy="44871"/>
              </a:xfrm>
              <a:custGeom>
                <a:avLst/>
                <a:gdLst>
                  <a:gd name="connsiteX0" fmla="*/ 0 w 82689"/>
                  <a:gd name="connsiteY0" fmla="*/ 44871 h 44871"/>
                  <a:gd name="connsiteX1" fmla="*/ 82689 w 82689"/>
                  <a:gd name="connsiteY1" fmla="*/ 0 h 44871"/>
                  <a:gd name="connsiteX2" fmla="*/ 0 w 82689"/>
                  <a:gd name="connsiteY2" fmla="*/ 44871 h 44871"/>
                </a:gdLst>
                <a:ahLst/>
                <a:cxnLst>
                  <a:cxn ang="0">
                    <a:pos x="connsiteX0" y="connsiteY0"/>
                  </a:cxn>
                  <a:cxn ang="0">
                    <a:pos x="connsiteX1" y="connsiteY1"/>
                  </a:cxn>
                  <a:cxn ang="0">
                    <a:pos x="connsiteX2" y="connsiteY2"/>
                  </a:cxn>
                </a:cxnLst>
                <a:rect l="l" t="t" r="r" b="b"/>
                <a:pathLst>
                  <a:path w="82689" h="44871">
                    <a:moveTo>
                      <a:pt x="0" y="44871"/>
                    </a:moveTo>
                    <a:cubicBezTo>
                      <a:pt x="25886" y="27380"/>
                      <a:pt x="53573" y="12306"/>
                      <a:pt x="82689" y="0"/>
                    </a:cubicBezTo>
                    <a:cubicBezTo>
                      <a:pt x="53573" y="12306"/>
                      <a:pt x="25908" y="27380"/>
                      <a:pt x="0" y="44871"/>
                    </a:cubicBezTo>
                    <a:close/>
                  </a:path>
                </a:pathLst>
              </a:custGeom>
              <a:solidFill>
                <a:srgbClr val="BB311E"/>
              </a:solidFill>
              <a:ln w="219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B21B1C9-B4E9-E369-A923-8D2CB45A3769}"/>
                  </a:ext>
                </a:extLst>
              </p:cNvPr>
              <p:cNvSpPr/>
              <p:nvPr/>
            </p:nvSpPr>
            <p:spPr>
              <a:xfrm>
                <a:off x="-2392123" y="1617968"/>
                <a:ext cx="519164" cy="973525"/>
              </a:xfrm>
              <a:custGeom>
                <a:avLst/>
                <a:gdLst>
                  <a:gd name="connsiteX0" fmla="*/ 179288 w 519164"/>
                  <a:gd name="connsiteY0" fmla="*/ 486752 h 973525"/>
                  <a:gd name="connsiteX1" fmla="*/ 519164 w 519164"/>
                  <a:gd name="connsiteY1" fmla="*/ 1187 h 973525"/>
                  <a:gd name="connsiteX2" fmla="*/ 516769 w 519164"/>
                  <a:gd name="connsiteY2" fmla="*/ 1033 h 973525"/>
                  <a:gd name="connsiteX3" fmla="*/ 486752 w 519164"/>
                  <a:gd name="connsiteY3" fmla="*/ 0 h 973525"/>
                  <a:gd name="connsiteX4" fmla="*/ 436980 w 519164"/>
                  <a:gd name="connsiteY4" fmla="*/ 2505 h 973525"/>
                  <a:gd name="connsiteX5" fmla="*/ 388659 w 519164"/>
                  <a:gd name="connsiteY5" fmla="*/ 9888 h 973525"/>
                  <a:gd name="connsiteX6" fmla="*/ 297290 w 519164"/>
                  <a:gd name="connsiteY6" fmla="*/ 38257 h 973525"/>
                  <a:gd name="connsiteX7" fmla="*/ 214601 w 519164"/>
                  <a:gd name="connsiteY7" fmla="*/ 83129 h 973525"/>
                  <a:gd name="connsiteX8" fmla="*/ 126440 w 519164"/>
                  <a:gd name="connsiteY8" fmla="*/ 159467 h 973525"/>
                  <a:gd name="connsiteX9" fmla="*/ 96687 w 519164"/>
                  <a:gd name="connsiteY9" fmla="*/ 195527 h 973525"/>
                  <a:gd name="connsiteX10" fmla="*/ 47992 w 519164"/>
                  <a:gd name="connsiteY10" fmla="*/ 275733 h 973525"/>
                  <a:gd name="connsiteX11" fmla="*/ 24457 w 519164"/>
                  <a:gd name="connsiteY11" fmla="*/ 334360 h 973525"/>
                  <a:gd name="connsiteX12" fmla="*/ 14064 w 519164"/>
                  <a:gd name="connsiteY12" fmla="*/ 370552 h 973525"/>
                  <a:gd name="connsiteX13" fmla="*/ 0 w 519164"/>
                  <a:gd name="connsiteY13" fmla="*/ 486774 h 973525"/>
                  <a:gd name="connsiteX14" fmla="*/ 15316 w 519164"/>
                  <a:gd name="connsiteY14" fmla="*/ 608424 h 973525"/>
                  <a:gd name="connsiteX15" fmla="*/ 126440 w 519164"/>
                  <a:gd name="connsiteY15" fmla="*/ 814059 h 973525"/>
                  <a:gd name="connsiteX16" fmla="*/ 177113 w 519164"/>
                  <a:gd name="connsiteY16" fmla="*/ 862380 h 973525"/>
                  <a:gd name="connsiteX17" fmla="*/ 214579 w 519164"/>
                  <a:gd name="connsiteY17" fmla="*/ 890397 h 973525"/>
                  <a:gd name="connsiteX18" fmla="*/ 246046 w 519164"/>
                  <a:gd name="connsiteY18" fmla="*/ 909801 h 973525"/>
                  <a:gd name="connsiteX19" fmla="*/ 486730 w 519164"/>
                  <a:gd name="connsiteY19" fmla="*/ 973526 h 973525"/>
                  <a:gd name="connsiteX20" fmla="*/ 517033 w 519164"/>
                  <a:gd name="connsiteY20" fmla="*/ 972493 h 973525"/>
                  <a:gd name="connsiteX21" fmla="*/ 519120 w 519164"/>
                  <a:gd name="connsiteY21" fmla="*/ 972339 h 973525"/>
                  <a:gd name="connsiteX22" fmla="*/ 179266 w 519164"/>
                  <a:gd name="connsiteY22" fmla="*/ 486774 h 97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9164" h="973525">
                    <a:moveTo>
                      <a:pt x="179288" y="486752"/>
                    </a:moveTo>
                    <a:cubicBezTo>
                      <a:pt x="179288" y="263515"/>
                      <a:pt x="320890" y="73372"/>
                      <a:pt x="519164" y="1187"/>
                    </a:cubicBezTo>
                    <a:cubicBezTo>
                      <a:pt x="518373" y="1143"/>
                      <a:pt x="517560" y="1077"/>
                      <a:pt x="516769" y="1033"/>
                    </a:cubicBezTo>
                    <a:cubicBezTo>
                      <a:pt x="506836" y="418"/>
                      <a:pt x="496838" y="0"/>
                      <a:pt x="486752" y="0"/>
                    </a:cubicBezTo>
                    <a:cubicBezTo>
                      <a:pt x="469942" y="0"/>
                      <a:pt x="453351" y="857"/>
                      <a:pt x="436980" y="2505"/>
                    </a:cubicBezTo>
                    <a:cubicBezTo>
                      <a:pt x="420609" y="4175"/>
                      <a:pt x="404502" y="6636"/>
                      <a:pt x="388659" y="9888"/>
                    </a:cubicBezTo>
                    <a:cubicBezTo>
                      <a:pt x="356972" y="16371"/>
                      <a:pt x="326406" y="25930"/>
                      <a:pt x="297290" y="38257"/>
                    </a:cubicBezTo>
                    <a:cubicBezTo>
                      <a:pt x="268174" y="50563"/>
                      <a:pt x="240508" y="65637"/>
                      <a:pt x="214601" y="83129"/>
                    </a:cubicBezTo>
                    <a:cubicBezTo>
                      <a:pt x="182233" y="104993"/>
                      <a:pt x="152633" y="130659"/>
                      <a:pt x="126440" y="159467"/>
                    </a:cubicBezTo>
                    <a:cubicBezTo>
                      <a:pt x="115958" y="170982"/>
                      <a:pt x="106026" y="183024"/>
                      <a:pt x="96687" y="195527"/>
                    </a:cubicBezTo>
                    <a:cubicBezTo>
                      <a:pt x="78009" y="220512"/>
                      <a:pt x="61660" y="247364"/>
                      <a:pt x="47992" y="275733"/>
                    </a:cubicBezTo>
                    <a:cubicBezTo>
                      <a:pt x="38894" y="294609"/>
                      <a:pt x="31094" y="314232"/>
                      <a:pt x="24457" y="334360"/>
                    </a:cubicBezTo>
                    <a:cubicBezTo>
                      <a:pt x="20546" y="346227"/>
                      <a:pt x="17052" y="358290"/>
                      <a:pt x="14064" y="370552"/>
                    </a:cubicBezTo>
                    <a:cubicBezTo>
                      <a:pt x="4944" y="407798"/>
                      <a:pt x="0" y="446693"/>
                      <a:pt x="0" y="486774"/>
                    </a:cubicBezTo>
                    <a:cubicBezTo>
                      <a:pt x="0" y="526855"/>
                      <a:pt x="5318" y="569551"/>
                      <a:pt x="15316" y="608424"/>
                    </a:cubicBezTo>
                    <a:cubicBezTo>
                      <a:pt x="35313" y="686190"/>
                      <a:pt x="74075" y="756442"/>
                      <a:pt x="126440" y="814059"/>
                    </a:cubicBezTo>
                    <a:cubicBezTo>
                      <a:pt x="142152" y="831352"/>
                      <a:pt x="159094" y="847504"/>
                      <a:pt x="177113" y="862380"/>
                    </a:cubicBezTo>
                    <a:cubicBezTo>
                      <a:pt x="189133" y="872290"/>
                      <a:pt x="201636" y="881651"/>
                      <a:pt x="214579" y="890397"/>
                    </a:cubicBezTo>
                    <a:cubicBezTo>
                      <a:pt x="224775" y="897275"/>
                      <a:pt x="235322" y="903670"/>
                      <a:pt x="246046" y="909801"/>
                    </a:cubicBezTo>
                    <a:cubicBezTo>
                      <a:pt x="317045" y="950277"/>
                      <a:pt x="399141" y="973526"/>
                      <a:pt x="486730" y="973526"/>
                    </a:cubicBezTo>
                    <a:cubicBezTo>
                      <a:pt x="496904" y="973526"/>
                      <a:pt x="506990" y="973108"/>
                      <a:pt x="517033" y="972493"/>
                    </a:cubicBezTo>
                    <a:cubicBezTo>
                      <a:pt x="517736" y="972449"/>
                      <a:pt x="518417" y="972383"/>
                      <a:pt x="519120" y="972339"/>
                    </a:cubicBezTo>
                    <a:cubicBezTo>
                      <a:pt x="320868" y="900154"/>
                      <a:pt x="179266" y="710011"/>
                      <a:pt x="179266" y="486774"/>
                    </a:cubicBezTo>
                    <a:close/>
                  </a:path>
                </a:pathLst>
              </a:custGeom>
              <a:solidFill>
                <a:srgbClr val="DA4C2A"/>
              </a:solidFill>
              <a:ln w="2197" cap="flat">
                <a:noFill/>
                <a:prstDash val="solid"/>
                <a:miter/>
              </a:ln>
            </p:spPr>
            <p:txBody>
              <a:bodyPr rtlCol="0" anchor="ctr"/>
              <a:lstStyle/>
              <a:p>
                <a:endParaRPr lang="en-US"/>
              </a:p>
            </p:txBody>
          </p:sp>
        </p:grpSp>
        <p:grpSp>
          <p:nvGrpSpPr>
            <p:cNvPr id="7" name="Graphic 11">
              <a:extLst>
                <a:ext uri="{FF2B5EF4-FFF2-40B4-BE49-F238E27FC236}">
                  <a16:creationId xmlns:a16="http://schemas.microsoft.com/office/drawing/2014/main" id="{01D5B60D-1FE1-459C-1DEF-63D5965DE12A}"/>
                </a:ext>
              </a:extLst>
            </p:cNvPr>
            <p:cNvGrpSpPr/>
            <p:nvPr/>
          </p:nvGrpSpPr>
          <p:grpSpPr>
            <a:xfrm>
              <a:off x="-1214149" y="1523127"/>
              <a:ext cx="2762581" cy="838845"/>
              <a:chOff x="-1214149" y="1523127"/>
              <a:chExt cx="2762581" cy="838845"/>
            </a:xfrm>
            <a:solidFill>
              <a:srgbClr val="C74325"/>
            </a:solidFill>
          </p:grpSpPr>
          <p:sp>
            <p:nvSpPr>
              <p:cNvPr id="8" name="Freeform: Shape 7">
                <a:extLst>
                  <a:ext uri="{FF2B5EF4-FFF2-40B4-BE49-F238E27FC236}">
                    <a16:creationId xmlns:a16="http://schemas.microsoft.com/office/drawing/2014/main" id="{6BF575AB-283C-FF61-D80F-3E396BC0F9AB}"/>
                  </a:ext>
                </a:extLst>
              </p:cNvPr>
              <p:cNvSpPr/>
              <p:nvPr/>
            </p:nvSpPr>
            <p:spPr>
              <a:xfrm>
                <a:off x="-811141" y="1841424"/>
                <a:ext cx="575198" cy="520548"/>
              </a:xfrm>
              <a:custGeom>
                <a:avLst/>
                <a:gdLst>
                  <a:gd name="connsiteX0" fmla="*/ 334031 w 575198"/>
                  <a:gd name="connsiteY0" fmla="*/ 297773 h 520548"/>
                  <a:gd name="connsiteX1" fmla="*/ 243013 w 575198"/>
                  <a:gd name="connsiteY1" fmla="*/ 358708 h 520548"/>
                  <a:gd name="connsiteX2" fmla="*/ 144569 w 575198"/>
                  <a:gd name="connsiteY2" fmla="*/ 260263 h 520548"/>
                  <a:gd name="connsiteX3" fmla="*/ 243013 w 575198"/>
                  <a:gd name="connsiteY3" fmla="*/ 161818 h 520548"/>
                  <a:gd name="connsiteX4" fmla="*/ 334031 w 575198"/>
                  <a:gd name="connsiteY4" fmla="*/ 222753 h 520548"/>
                  <a:gd name="connsiteX5" fmla="*/ 575198 w 575198"/>
                  <a:gd name="connsiteY5" fmla="*/ 222753 h 520548"/>
                  <a:gd name="connsiteX6" fmla="*/ 575198 w 575198"/>
                  <a:gd name="connsiteY6" fmla="*/ 14371 h 520548"/>
                  <a:gd name="connsiteX7" fmla="*/ 405513 w 575198"/>
                  <a:gd name="connsiteY7" fmla="*/ 14371 h 520548"/>
                  <a:gd name="connsiteX8" fmla="*/ 405513 w 575198"/>
                  <a:gd name="connsiteY8" fmla="*/ 61352 h 520548"/>
                  <a:gd name="connsiteX9" fmla="*/ 244464 w 575198"/>
                  <a:gd name="connsiteY9" fmla="*/ 0 h 520548"/>
                  <a:gd name="connsiteX10" fmla="*/ 0 w 575198"/>
                  <a:gd name="connsiteY10" fmla="*/ 260747 h 520548"/>
                  <a:gd name="connsiteX11" fmla="*/ 244464 w 575198"/>
                  <a:gd name="connsiteY11" fmla="*/ 520548 h 520548"/>
                  <a:gd name="connsiteX12" fmla="*/ 405513 w 575198"/>
                  <a:gd name="connsiteY12" fmla="*/ 450560 h 520548"/>
                  <a:gd name="connsiteX13" fmla="*/ 407425 w 575198"/>
                  <a:gd name="connsiteY13" fmla="*/ 450560 h 520548"/>
                  <a:gd name="connsiteX14" fmla="*/ 407425 w 575198"/>
                  <a:gd name="connsiteY14" fmla="*/ 506155 h 520548"/>
                  <a:gd name="connsiteX15" fmla="*/ 575176 w 575198"/>
                  <a:gd name="connsiteY15" fmla="*/ 506155 h 520548"/>
                  <a:gd name="connsiteX16" fmla="*/ 575176 w 575198"/>
                  <a:gd name="connsiteY16" fmla="*/ 297795 h 520548"/>
                  <a:gd name="connsiteX17" fmla="*/ 334009 w 575198"/>
                  <a:gd name="connsiteY17" fmla="*/ 297795 h 52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5198" h="520548">
                    <a:moveTo>
                      <a:pt x="334031" y="297773"/>
                    </a:moveTo>
                    <a:cubicBezTo>
                      <a:pt x="319264" y="333525"/>
                      <a:pt x="284105" y="358708"/>
                      <a:pt x="243013" y="358708"/>
                    </a:cubicBezTo>
                    <a:cubicBezTo>
                      <a:pt x="188649" y="358708"/>
                      <a:pt x="144569" y="314628"/>
                      <a:pt x="144569" y="260263"/>
                    </a:cubicBezTo>
                    <a:cubicBezTo>
                      <a:pt x="144569" y="205899"/>
                      <a:pt x="188649" y="161818"/>
                      <a:pt x="243013" y="161818"/>
                    </a:cubicBezTo>
                    <a:cubicBezTo>
                      <a:pt x="284105" y="161818"/>
                      <a:pt x="319264" y="187001"/>
                      <a:pt x="334031" y="222753"/>
                    </a:cubicBezTo>
                    <a:lnTo>
                      <a:pt x="575198" y="222753"/>
                    </a:lnTo>
                    <a:lnTo>
                      <a:pt x="575198" y="14371"/>
                    </a:lnTo>
                    <a:lnTo>
                      <a:pt x="405513" y="14371"/>
                    </a:lnTo>
                    <a:lnTo>
                      <a:pt x="405513" y="61352"/>
                    </a:lnTo>
                    <a:cubicBezTo>
                      <a:pt x="365256" y="22040"/>
                      <a:pt x="310606" y="0"/>
                      <a:pt x="244464" y="0"/>
                    </a:cubicBezTo>
                    <a:cubicBezTo>
                      <a:pt x="100664" y="0"/>
                      <a:pt x="0" y="116947"/>
                      <a:pt x="0" y="260747"/>
                    </a:cubicBezTo>
                    <a:cubicBezTo>
                      <a:pt x="0" y="404546"/>
                      <a:pt x="100664" y="520548"/>
                      <a:pt x="244464" y="520548"/>
                    </a:cubicBezTo>
                    <a:cubicBezTo>
                      <a:pt x="311573" y="520548"/>
                      <a:pt x="369080" y="490839"/>
                      <a:pt x="405513" y="450560"/>
                    </a:cubicBezTo>
                    <a:lnTo>
                      <a:pt x="407425" y="450560"/>
                    </a:lnTo>
                    <a:lnTo>
                      <a:pt x="407425" y="506155"/>
                    </a:lnTo>
                    <a:lnTo>
                      <a:pt x="575176" y="506155"/>
                    </a:lnTo>
                    <a:lnTo>
                      <a:pt x="575176" y="297795"/>
                    </a:lnTo>
                    <a:lnTo>
                      <a:pt x="334009" y="297795"/>
                    </a:lnTo>
                    <a:close/>
                  </a:path>
                </a:pathLst>
              </a:custGeom>
              <a:solidFill>
                <a:srgbClr val="C74325"/>
              </a:solidFill>
              <a:ln w="219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EA1E1DA-E477-8519-3E17-22DD3DAB7489}"/>
                  </a:ext>
                </a:extLst>
              </p:cNvPr>
              <p:cNvSpPr/>
              <p:nvPr/>
            </p:nvSpPr>
            <p:spPr>
              <a:xfrm>
                <a:off x="-1214149" y="1841402"/>
                <a:ext cx="429487" cy="506177"/>
              </a:xfrm>
              <a:custGeom>
                <a:avLst/>
                <a:gdLst>
                  <a:gd name="connsiteX0" fmla="*/ 322099 w 429487"/>
                  <a:gd name="connsiteY0" fmla="*/ 0 h 506177"/>
                  <a:gd name="connsiteX1" fmla="*/ 171597 w 429487"/>
                  <a:gd name="connsiteY1" fmla="*/ 85326 h 506177"/>
                  <a:gd name="connsiteX2" fmla="*/ 169685 w 429487"/>
                  <a:gd name="connsiteY2" fmla="*/ 85326 h 506177"/>
                  <a:gd name="connsiteX3" fmla="*/ 169685 w 429487"/>
                  <a:gd name="connsiteY3" fmla="*/ 14393 h 506177"/>
                  <a:gd name="connsiteX4" fmla="*/ 0 w 429487"/>
                  <a:gd name="connsiteY4" fmla="*/ 14393 h 506177"/>
                  <a:gd name="connsiteX5" fmla="*/ 0 w 429487"/>
                  <a:gd name="connsiteY5" fmla="*/ 506177 h 506177"/>
                  <a:gd name="connsiteX6" fmla="*/ 169685 w 429487"/>
                  <a:gd name="connsiteY6" fmla="*/ 506177 h 506177"/>
                  <a:gd name="connsiteX7" fmla="*/ 169685 w 429487"/>
                  <a:gd name="connsiteY7" fmla="*/ 247342 h 506177"/>
                  <a:gd name="connsiteX8" fmla="*/ 270349 w 429487"/>
                  <a:gd name="connsiteY8" fmla="*/ 147645 h 506177"/>
                  <a:gd name="connsiteX9" fmla="*/ 358554 w 429487"/>
                  <a:gd name="connsiteY9" fmla="*/ 174476 h 506177"/>
                  <a:gd name="connsiteX10" fmla="*/ 429487 w 429487"/>
                  <a:gd name="connsiteY10" fmla="*/ 30676 h 506177"/>
                  <a:gd name="connsiteX11" fmla="*/ 322121 w 429487"/>
                  <a:gd name="connsiteY11" fmla="*/ 0 h 50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9487" h="506177">
                    <a:moveTo>
                      <a:pt x="322099" y="0"/>
                    </a:moveTo>
                    <a:cubicBezTo>
                      <a:pt x="225280" y="0"/>
                      <a:pt x="171597" y="85326"/>
                      <a:pt x="171597" y="85326"/>
                    </a:cubicBezTo>
                    <a:lnTo>
                      <a:pt x="169685" y="85326"/>
                    </a:lnTo>
                    <a:lnTo>
                      <a:pt x="169685" y="14393"/>
                    </a:lnTo>
                    <a:lnTo>
                      <a:pt x="0" y="14393"/>
                    </a:lnTo>
                    <a:lnTo>
                      <a:pt x="0" y="506177"/>
                    </a:lnTo>
                    <a:lnTo>
                      <a:pt x="169685" y="506177"/>
                    </a:lnTo>
                    <a:lnTo>
                      <a:pt x="169685" y="247342"/>
                    </a:lnTo>
                    <a:cubicBezTo>
                      <a:pt x="169685" y="234883"/>
                      <a:pt x="182145" y="147645"/>
                      <a:pt x="270349" y="147645"/>
                    </a:cubicBezTo>
                    <a:cubicBezTo>
                      <a:pt x="326911" y="147645"/>
                      <a:pt x="358554" y="174476"/>
                      <a:pt x="358554" y="174476"/>
                    </a:cubicBezTo>
                    <a:lnTo>
                      <a:pt x="429487" y="30676"/>
                    </a:lnTo>
                    <a:cubicBezTo>
                      <a:pt x="429487" y="30676"/>
                      <a:pt x="385385" y="0"/>
                      <a:pt x="322121" y="0"/>
                    </a:cubicBezTo>
                    <a:close/>
                  </a:path>
                </a:pathLst>
              </a:custGeom>
              <a:solidFill>
                <a:srgbClr val="C74325"/>
              </a:solidFill>
              <a:ln w="219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11493DE-2755-6562-15D2-52F8DFCB6904}"/>
                  </a:ext>
                </a:extLst>
              </p:cNvPr>
              <p:cNvSpPr/>
              <p:nvPr/>
            </p:nvSpPr>
            <p:spPr>
              <a:xfrm>
                <a:off x="392543" y="1601729"/>
                <a:ext cx="162961" cy="168718"/>
              </a:xfrm>
              <a:custGeom>
                <a:avLst/>
                <a:gdLst>
                  <a:gd name="connsiteX0" fmla="*/ 81481 w 162961"/>
                  <a:gd name="connsiteY0" fmla="*/ 168718 h 168718"/>
                  <a:gd name="connsiteX1" fmla="*/ 162961 w 162961"/>
                  <a:gd name="connsiteY1" fmla="*/ 84359 h 168718"/>
                  <a:gd name="connsiteX2" fmla="*/ 81481 w 162961"/>
                  <a:gd name="connsiteY2" fmla="*/ 0 h 168718"/>
                  <a:gd name="connsiteX3" fmla="*/ 0 w 162961"/>
                  <a:gd name="connsiteY3" fmla="*/ 84359 h 168718"/>
                  <a:gd name="connsiteX4" fmla="*/ 81481 w 162961"/>
                  <a:gd name="connsiteY4" fmla="*/ 168718 h 168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61" h="168718">
                    <a:moveTo>
                      <a:pt x="81481" y="168718"/>
                    </a:moveTo>
                    <a:cubicBezTo>
                      <a:pt x="125583" y="168718"/>
                      <a:pt x="162961" y="130373"/>
                      <a:pt x="162961" y="84359"/>
                    </a:cubicBezTo>
                    <a:cubicBezTo>
                      <a:pt x="162961" y="38345"/>
                      <a:pt x="125583" y="0"/>
                      <a:pt x="81481" y="0"/>
                    </a:cubicBezTo>
                    <a:cubicBezTo>
                      <a:pt x="37378" y="0"/>
                      <a:pt x="0" y="38345"/>
                      <a:pt x="0" y="84359"/>
                    </a:cubicBezTo>
                    <a:cubicBezTo>
                      <a:pt x="0" y="130373"/>
                      <a:pt x="37378" y="168718"/>
                      <a:pt x="81481" y="168718"/>
                    </a:cubicBezTo>
                    <a:close/>
                  </a:path>
                </a:pathLst>
              </a:custGeom>
              <a:solidFill>
                <a:srgbClr val="C74325"/>
              </a:solidFill>
              <a:ln w="219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28CA65E-67FE-99F3-2949-FFE47348147C}"/>
                  </a:ext>
                </a:extLst>
              </p:cNvPr>
              <p:cNvSpPr/>
              <p:nvPr/>
            </p:nvSpPr>
            <p:spPr>
              <a:xfrm>
                <a:off x="-234118" y="1523127"/>
                <a:ext cx="572627" cy="838801"/>
              </a:xfrm>
              <a:custGeom>
                <a:avLst/>
                <a:gdLst>
                  <a:gd name="connsiteX0" fmla="*/ 402964 w 572627"/>
                  <a:gd name="connsiteY0" fmla="*/ 379627 h 838801"/>
                  <a:gd name="connsiteX1" fmla="*/ 241915 w 572627"/>
                  <a:gd name="connsiteY1" fmla="*/ 318275 h 838801"/>
                  <a:gd name="connsiteX2" fmla="*/ 132 w 572627"/>
                  <a:gd name="connsiteY2" fmla="*/ 541028 h 838801"/>
                  <a:gd name="connsiteX3" fmla="*/ 149447 w 572627"/>
                  <a:gd name="connsiteY3" fmla="*/ 541028 h 838801"/>
                  <a:gd name="connsiteX4" fmla="*/ 240464 w 572627"/>
                  <a:gd name="connsiteY4" fmla="*/ 480094 h 838801"/>
                  <a:gd name="connsiteX5" fmla="*/ 338909 w 572627"/>
                  <a:gd name="connsiteY5" fmla="*/ 578539 h 838801"/>
                  <a:gd name="connsiteX6" fmla="*/ 240464 w 572627"/>
                  <a:gd name="connsiteY6" fmla="*/ 676983 h 838801"/>
                  <a:gd name="connsiteX7" fmla="*/ 149447 w 572627"/>
                  <a:gd name="connsiteY7" fmla="*/ 616049 h 838801"/>
                  <a:gd name="connsiteX8" fmla="*/ 0 w 572627"/>
                  <a:gd name="connsiteY8" fmla="*/ 616049 h 838801"/>
                  <a:gd name="connsiteX9" fmla="*/ 241893 w 572627"/>
                  <a:gd name="connsiteY9" fmla="*/ 838802 h 838801"/>
                  <a:gd name="connsiteX10" fmla="*/ 402942 w 572627"/>
                  <a:gd name="connsiteY10" fmla="*/ 768814 h 838801"/>
                  <a:gd name="connsiteX11" fmla="*/ 404854 w 572627"/>
                  <a:gd name="connsiteY11" fmla="*/ 768814 h 838801"/>
                  <a:gd name="connsiteX12" fmla="*/ 404854 w 572627"/>
                  <a:gd name="connsiteY12" fmla="*/ 824409 h 838801"/>
                  <a:gd name="connsiteX13" fmla="*/ 572627 w 572627"/>
                  <a:gd name="connsiteY13" fmla="*/ 824409 h 838801"/>
                  <a:gd name="connsiteX14" fmla="*/ 572627 w 572627"/>
                  <a:gd name="connsiteY14" fmla="*/ 0 h 838801"/>
                  <a:gd name="connsiteX15" fmla="*/ 402942 w 572627"/>
                  <a:gd name="connsiteY15" fmla="*/ 0 h 838801"/>
                  <a:gd name="connsiteX16" fmla="*/ 402942 w 572627"/>
                  <a:gd name="connsiteY16" fmla="*/ 379627 h 83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2627" h="838801">
                    <a:moveTo>
                      <a:pt x="402964" y="379627"/>
                    </a:moveTo>
                    <a:cubicBezTo>
                      <a:pt x="362707" y="340315"/>
                      <a:pt x="308057" y="318275"/>
                      <a:pt x="241915" y="318275"/>
                    </a:cubicBezTo>
                    <a:cubicBezTo>
                      <a:pt x="111058" y="318275"/>
                      <a:pt x="16195" y="415226"/>
                      <a:pt x="132" y="541028"/>
                    </a:cubicBezTo>
                    <a:lnTo>
                      <a:pt x="149447" y="541028"/>
                    </a:lnTo>
                    <a:cubicBezTo>
                      <a:pt x="164214" y="505276"/>
                      <a:pt x="199372" y="480094"/>
                      <a:pt x="240464" y="480094"/>
                    </a:cubicBezTo>
                    <a:cubicBezTo>
                      <a:pt x="294829" y="480094"/>
                      <a:pt x="338909" y="524174"/>
                      <a:pt x="338909" y="578539"/>
                    </a:cubicBezTo>
                    <a:cubicBezTo>
                      <a:pt x="338909" y="632903"/>
                      <a:pt x="294829" y="676983"/>
                      <a:pt x="240464" y="676983"/>
                    </a:cubicBezTo>
                    <a:cubicBezTo>
                      <a:pt x="199372" y="676983"/>
                      <a:pt x="164214" y="651801"/>
                      <a:pt x="149447" y="616049"/>
                    </a:cubicBezTo>
                    <a:lnTo>
                      <a:pt x="0" y="616049"/>
                    </a:lnTo>
                    <a:cubicBezTo>
                      <a:pt x="15712" y="742159"/>
                      <a:pt x="110728" y="838802"/>
                      <a:pt x="241893" y="838802"/>
                    </a:cubicBezTo>
                    <a:cubicBezTo>
                      <a:pt x="309002" y="838802"/>
                      <a:pt x="366509" y="809092"/>
                      <a:pt x="402942" y="768814"/>
                    </a:cubicBezTo>
                    <a:lnTo>
                      <a:pt x="404854" y="768814"/>
                    </a:lnTo>
                    <a:lnTo>
                      <a:pt x="404854" y="824409"/>
                    </a:lnTo>
                    <a:lnTo>
                      <a:pt x="572627" y="824409"/>
                    </a:lnTo>
                    <a:lnTo>
                      <a:pt x="572627" y="0"/>
                    </a:lnTo>
                    <a:lnTo>
                      <a:pt x="402942" y="0"/>
                    </a:lnTo>
                    <a:lnTo>
                      <a:pt x="402942" y="379627"/>
                    </a:lnTo>
                    <a:close/>
                  </a:path>
                </a:pathLst>
              </a:custGeom>
              <a:solidFill>
                <a:srgbClr val="C74325"/>
              </a:solidFill>
              <a:ln w="219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2D5A520-6576-6739-D95C-08508438A551}"/>
                  </a:ext>
                </a:extLst>
              </p:cNvPr>
              <p:cNvSpPr/>
              <p:nvPr/>
            </p:nvSpPr>
            <p:spPr>
              <a:xfrm>
                <a:off x="1125670" y="1841380"/>
                <a:ext cx="422762" cy="520548"/>
              </a:xfrm>
              <a:custGeom>
                <a:avLst/>
                <a:gdLst>
                  <a:gd name="connsiteX0" fmla="*/ 273250 w 422762"/>
                  <a:gd name="connsiteY0" fmla="*/ 195571 h 520548"/>
                  <a:gd name="connsiteX1" fmla="*/ 196560 w 422762"/>
                  <a:gd name="connsiteY1" fmla="*/ 148590 h 520548"/>
                  <a:gd name="connsiteX2" fmla="*/ 249276 w 422762"/>
                  <a:gd name="connsiteY2" fmla="*/ 118881 h 520548"/>
                  <a:gd name="connsiteX3" fmla="*/ 358554 w 422762"/>
                  <a:gd name="connsiteY3" fmla="*/ 149557 h 520548"/>
                  <a:gd name="connsiteX4" fmla="*/ 414149 w 422762"/>
                  <a:gd name="connsiteY4" fmla="*/ 38345 h 520548"/>
                  <a:gd name="connsiteX5" fmla="*/ 249254 w 422762"/>
                  <a:gd name="connsiteY5" fmla="*/ 0 h 520548"/>
                  <a:gd name="connsiteX6" fmla="*/ 34522 w 422762"/>
                  <a:gd name="connsiteY6" fmla="*/ 158171 h 520548"/>
                  <a:gd name="connsiteX7" fmla="*/ 134219 w 422762"/>
                  <a:gd name="connsiteY7" fmla="*/ 292390 h 520548"/>
                  <a:gd name="connsiteX8" fmla="*/ 243497 w 422762"/>
                  <a:gd name="connsiteY8" fmla="*/ 359499 h 520548"/>
                  <a:gd name="connsiteX9" fmla="*/ 190781 w 422762"/>
                  <a:gd name="connsiteY9" fmla="*/ 394965 h 520548"/>
                  <a:gd name="connsiteX10" fmla="*/ 69021 w 422762"/>
                  <a:gd name="connsiteY10" fmla="*/ 338404 h 520548"/>
                  <a:gd name="connsiteX11" fmla="*/ 0 w 422762"/>
                  <a:gd name="connsiteY11" fmla="*/ 454406 h 520548"/>
                  <a:gd name="connsiteX12" fmla="*/ 189814 w 422762"/>
                  <a:gd name="connsiteY12" fmla="*/ 520548 h 520548"/>
                  <a:gd name="connsiteX13" fmla="*/ 422763 w 422762"/>
                  <a:gd name="connsiteY13" fmla="*/ 352797 h 520548"/>
                  <a:gd name="connsiteX14" fmla="*/ 273206 w 422762"/>
                  <a:gd name="connsiteY14" fmla="*/ 195571 h 52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762" h="520548">
                    <a:moveTo>
                      <a:pt x="273250" y="195571"/>
                    </a:moveTo>
                    <a:cubicBezTo>
                      <a:pt x="231059" y="182145"/>
                      <a:pt x="196560" y="174476"/>
                      <a:pt x="196560" y="148590"/>
                    </a:cubicBezTo>
                    <a:cubicBezTo>
                      <a:pt x="196560" y="125583"/>
                      <a:pt x="211898" y="118881"/>
                      <a:pt x="249276" y="118881"/>
                    </a:cubicBezTo>
                    <a:cubicBezTo>
                      <a:pt x="301047" y="118881"/>
                      <a:pt x="358554" y="149557"/>
                      <a:pt x="358554" y="149557"/>
                    </a:cubicBezTo>
                    <a:lnTo>
                      <a:pt x="414149" y="38345"/>
                    </a:lnTo>
                    <a:cubicBezTo>
                      <a:pt x="414149" y="38345"/>
                      <a:pt x="344161" y="0"/>
                      <a:pt x="249254" y="0"/>
                    </a:cubicBezTo>
                    <a:cubicBezTo>
                      <a:pt x="119826" y="0"/>
                      <a:pt x="34522" y="57529"/>
                      <a:pt x="34522" y="158171"/>
                    </a:cubicBezTo>
                    <a:cubicBezTo>
                      <a:pt x="34522" y="231982"/>
                      <a:pt x="84381" y="266504"/>
                      <a:pt x="134219" y="292390"/>
                    </a:cubicBezTo>
                    <a:cubicBezTo>
                      <a:pt x="189814" y="321154"/>
                      <a:pt x="243497" y="324033"/>
                      <a:pt x="243497" y="359499"/>
                    </a:cubicBezTo>
                    <a:cubicBezTo>
                      <a:pt x="243497" y="392087"/>
                      <a:pt x="214732" y="394965"/>
                      <a:pt x="190781" y="394965"/>
                    </a:cubicBezTo>
                    <a:cubicBezTo>
                      <a:pt x="136131" y="394965"/>
                      <a:pt x="69021" y="338404"/>
                      <a:pt x="69021" y="338404"/>
                    </a:cubicBezTo>
                    <a:lnTo>
                      <a:pt x="0" y="454406"/>
                    </a:lnTo>
                    <a:cubicBezTo>
                      <a:pt x="0" y="454406"/>
                      <a:pt x="70933" y="520548"/>
                      <a:pt x="189814" y="520548"/>
                    </a:cubicBezTo>
                    <a:cubicBezTo>
                      <a:pt x="290478" y="520548"/>
                      <a:pt x="422763" y="497541"/>
                      <a:pt x="422763" y="352797"/>
                    </a:cubicBezTo>
                    <a:cubicBezTo>
                      <a:pt x="422763" y="252133"/>
                      <a:pt x="338404" y="215721"/>
                      <a:pt x="273206" y="195571"/>
                    </a:cubicBezTo>
                    <a:close/>
                  </a:path>
                </a:pathLst>
              </a:custGeom>
              <a:solidFill>
                <a:srgbClr val="C74325"/>
              </a:solidFill>
              <a:ln w="2197"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1E7BD3-320E-30C2-5E81-FD2A69FD40E5}"/>
                  </a:ext>
                </a:extLst>
              </p:cNvPr>
              <p:cNvSpPr/>
              <p:nvPr/>
            </p:nvSpPr>
            <p:spPr>
              <a:xfrm>
                <a:off x="385819" y="1843314"/>
                <a:ext cx="172563" cy="504243"/>
              </a:xfrm>
              <a:custGeom>
                <a:avLst/>
                <a:gdLst>
                  <a:gd name="connsiteX0" fmla="*/ 0 w 172563"/>
                  <a:gd name="connsiteY0" fmla="*/ 0 h 504243"/>
                  <a:gd name="connsiteX1" fmla="*/ 172564 w 172563"/>
                  <a:gd name="connsiteY1" fmla="*/ 0 h 504243"/>
                  <a:gd name="connsiteX2" fmla="*/ 172564 w 172563"/>
                  <a:gd name="connsiteY2" fmla="*/ 504243 h 504243"/>
                  <a:gd name="connsiteX3" fmla="*/ 0 w 172563"/>
                  <a:gd name="connsiteY3" fmla="*/ 504243 h 504243"/>
                </a:gdLst>
                <a:ahLst/>
                <a:cxnLst>
                  <a:cxn ang="0">
                    <a:pos x="connsiteX0" y="connsiteY0"/>
                  </a:cxn>
                  <a:cxn ang="0">
                    <a:pos x="connsiteX1" y="connsiteY1"/>
                  </a:cxn>
                  <a:cxn ang="0">
                    <a:pos x="connsiteX2" y="connsiteY2"/>
                  </a:cxn>
                  <a:cxn ang="0">
                    <a:pos x="connsiteX3" y="connsiteY3"/>
                  </a:cxn>
                </a:cxnLst>
                <a:rect l="l" t="t" r="r" b="b"/>
                <a:pathLst>
                  <a:path w="172563" h="504243">
                    <a:moveTo>
                      <a:pt x="0" y="0"/>
                    </a:moveTo>
                    <a:lnTo>
                      <a:pt x="172564" y="0"/>
                    </a:lnTo>
                    <a:lnTo>
                      <a:pt x="172564" y="504243"/>
                    </a:lnTo>
                    <a:lnTo>
                      <a:pt x="0" y="504243"/>
                    </a:lnTo>
                    <a:close/>
                  </a:path>
                </a:pathLst>
              </a:custGeom>
              <a:solidFill>
                <a:srgbClr val="C74325"/>
              </a:solidFill>
              <a:ln w="219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C2E2963-D0F2-9BA8-94F9-02092DF95443}"/>
                  </a:ext>
                </a:extLst>
              </p:cNvPr>
              <p:cNvSpPr/>
              <p:nvPr/>
            </p:nvSpPr>
            <p:spPr>
              <a:xfrm>
                <a:off x="605496" y="1843314"/>
                <a:ext cx="506638" cy="518636"/>
              </a:xfrm>
              <a:custGeom>
                <a:avLst/>
                <a:gdLst>
                  <a:gd name="connsiteX0" fmla="*/ 336953 w 506638"/>
                  <a:gd name="connsiteY0" fmla="*/ 246375 h 518636"/>
                  <a:gd name="connsiteX1" fmla="*/ 253319 w 506638"/>
                  <a:gd name="connsiteY1" fmla="*/ 380572 h 518636"/>
                  <a:gd name="connsiteX2" fmla="*/ 169685 w 506638"/>
                  <a:gd name="connsiteY2" fmla="*/ 246375 h 518636"/>
                  <a:gd name="connsiteX3" fmla="*/ 169685 w 506638"/>
                  <a:gd name="connsiteY3" fmla="*/ 0 h 518636"/>
                  <a:gd name="connsiteX4" fmla="*/ 0 w 506638"/>
                  <a:gd name="connsiteY4" fmla="*/ 0 h 518636"/>
                  <a:gd name="connsiteX5" fmla="*/ 0 w 506638"/>
                  <a:gd name="connsiteY5" fmla="*/ 287599 h 518636"/>
                  <a:gd name="connsiteX6" fmla="*/ 253319 w 506638"/>
                  <a:gd name="connsiteY6" fmla="*/ 518637 h 518636"/>
                  <a:gd name="connsiteX7" fmla="*/ 506639 w 506638"/>
                  <a:gd name="connsiteY7" fmla="*/ 287599 h 518636"/>
                  <a:gd name="connsiteX8" fmla="*/ 506639 w 506638"/>
                  <a:gd name="connsiteY8" fmla="*/ 0 h 518636"/>
                  <a:gd name="connsiteX9" fmla="*/ 336953 w 506638"/>
                  <a:gd name="connsiteY9" fmla="*/ 0 h 518636"/>
                  <a:gd name="connsiteX10" fmla="*/ 336953 w 506638"/>
                  <a:gd name="connsiteY10" fmla="*/ 246375 h 5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638" h="518636">
                    <a:moveTo>
                      <a:pt x="336953" y="246375"/>
                    </a:moveTo>
                    <a:cubicBezTo>
                      <a:pt x="336953" y="343194"/>
                      <a:pt x="324252" y="380572"/>
                      <a:pt x="253319" y="380572"/>
                    </a:cubicBezTo>
                    <a:cubicBezTo>
                      <a:pt x="182386" y="380572"/>
                      <a:pt x="169685" y="343194"/>
                      <a:pt x="169685" y="246375"/>
                    </a:cubicBezTo>
                    <a:lnTo>
                      <a:pt x="169685" y="0"/>
                    </a:lnTo>
                    <a:lnTo>
                      <a:pt x="0" y="0"/>
                    </a:lnTo>
                    <a:lnTo>
                      <a:pt x="0" y="287599"/>
                    </a:lnTo>
                    <a:cubicBezTo>
                      <a:pt x="0" y="452494"/>
                      <a:pt x="69263" y="518637"/>
                      <a:pt x="253319" y="518637"/>
                    </a:cubicBezTo>
                    <a:cubicBezTo>
                      <a:pt x="437376" y="518637"/>
                      <a:pt x="506639" y="452494"/>
                      <a:pt x="506639" y="287599"/>
                    </a:cubicBezTo>
                    <a:lnTo>
                      <a:pt x="506639" y="0"/>
                    </a:lnTo>
                    <a:lnTo>
                      <a:pt x="336953" y="0"/>
                    </a:lnTo>
                    <a:lnTo>
                      <a:pt x="336953" y="246375"/>
                    </a:lnTo>
                    <a:close/>
                  </a:path>
                </a:pathLst>
              </a:custGeom>
              <a:solidFill>
                <a:srgbClr val="C74325"/>
              </a:solidFill>
              <a:ln w="2197"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707994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69E77E0-5A66-FC30-8774-C1D94924D57C}"/>
              </a:ext>
            </a:extLst>
          </p:cNvPr>
          <p:cNvGrpSpPr/>
          <p:nvPr/>
        </p:nvGrpSpPr>
        <p:grpSpPr>
          <a:xfrm>
            <a:off x="3976432" y="738039"/>
            <a:ext cx="7841472" cy="2742577"/>
            <a:chOff x="4546786" y="2262077"/>
            <a:chExt cx="6296630" cy="2202264"/>
          </a:xfrm>
        </p:grpSpPr>
        <p:sp>
          <p:nvSpPr>
            <p:cNvPr id="2" name="Rounded Rectangle 5">
              <a:extLst>
                <a:ext uri="{FF2B5EF4-FFF2-40B4-BE49-F238E27FC236}">
                  <a16:creationId xmlns:a16="http://schemas.microsoft.com/office/drawing/2014/main" id="{AFBEBFD4-DDFF-3A6C-30F6-5DE4FDF49228}"/>
                </a:ext>
              </a:extLst>
            </p:cNvPr>
            <p:cNvSpPr/>
            <p:nvPr/>
          </p:nvSpPr>
          <p:spPr bwMode="auto">
            <a:xfrm>
              <a:off x="4546786" y="2868246"/>
              <a:ext cx="1096760" cy="1046855"/>
            </a:xfrm>
            <a:prstGeom prst="roundRect">
              <a:avLst>
                <a:gd name="adj" fmla="val 10128"/>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Container</a:t>
              </a:r>
              <a:endParaRPr kumimoji="0" lang="en-US"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 name="Graphic 2">
              <a:extLst>
                <a:ext uri="{FF2B5EF4-FFF2-40B4-BE49-F238E27FC236}">
                  <a16:creationId xmlns:a16="http://schemas.microsoft.com/office/drawing/2014/main" id="{9061CC08-C3F6-A481-59A4-9D8BFDB97A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02884" y="3026766"/>
              <a:ext cx="579089" cy="456613"/>
            </a:xfrm>
            <a:prstGeom prst="rect">
              <a:avLst/>
            </a:prstGeom>
          </p:spPr>
        </p:pic>
        <p:cxnSp>
          <p:nvCxnSpPr>
            <p:cNvPr id="4" name="Straight Arrow Connector 16">
              <a:extLst>
                <a:ext uri="{FF2B5EF4-FFF2-40B4-BE49-F238E27FC236}">
                  <a16:creationId xmlns:a16="http://schemas.microsoft.com/office/drawing/2014/main" id="{23DD127A-B2C8-8054-4CC9-01B556707C6B}"/>
                </a:ext>
              </a:extLst>
            </p:cNvPr>
            <p:cNvCxnSpPr>
              <a:cxnSpLocks/>
            </p:cNvCxnSpPr>
            <p:nvPr/>
          </p:nvCxnSpPr>
          <p:spPr>
            <a:xfrm flipH="1">
              <a:off x="5643546" y="3391673"/>
              <a:ext cx="735012" cy="0"/>
            </a:xfrm>
            <a:prstGeom prst="straightConnector1">
              <a:avLst/>
            </a:prstGeom>
            <a:ln w="57150">
              <a:gradFill flip="none" rotWithShape="1">
                <a:gsLst>
                  <a:gs pos="0">
                    <a:srgbClr val="50E6FF"/>
                  </a:gs>
                  <a:gs pos="100000">
                    <a:srgbClr val="1EB9EA"/>
                  </a:gs>
                </a:gsLst>
                <a:lin ang="13500000" scaled="1"/>
                <a:tileRect/>
              </a:gradFill>
              <a:headEnd type="triangle" w="med" len="sm"/>
              <a:tailEnd type="none" w="med"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92E8EBA-AFDA-2D9A-FDCB-C93F321E4E2B}"/>
                </a:ext>
              </a:extLst>
            </p:cNvPr>
            <p:cNvGrpSpPr/>
            <p:nvPr/>
          </p:nvGrpSpPr>
          <p:grpSpPr>
            <a:xfrm>
              <a:off x="8985404" y="2262077"/>
              <a:ext cx="1743791" cy="553590"/>
              <a:chOff x="9195590" y="1186669"/>
              <a:chExt cx="1918770" cy="609140"/>
            </a:xfrm>
          </p:grpSpPr>
          <p:sp>
            <p:nvSpPr>
              <p:cNvPr id="6" name="Rounded Rectangle 5">
                <a:extLst>
                  <a:ext uri="{FF2B5EF4-FFF2-40B4-BE49-F238E27FC236}">
                    <a16:creationId xmlns:a16="http://schemas.microsoft.com/office/drawing/2014/main" id="{2241CE29-D850-47B9-8206-C22ABF54E9F0}"/>
                  </a:ext>
                </a:extLst>
              </p:cNvPr>
              <p:cNvSpPr/>
              <p:nvPr/>
            </p:nvSpPr>
            <p:spPr bwMode="auto">
              <a:xfrm>
                <a:off x="9607499" y="1186669"/>
                <a:ext cx="1506861" cy="609140"/>
              </a:xfrm>
              <a:prstGeom prst="roundRect">
                <a:avLst>
                  <a:gd name="adj" fmla="val 11455"/>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SQL DB</a:t>
                </a:r>
                <a:endParaRPr lang="en-US" sz="1400" b="0" i="0" u="none" strike="noStrike" kern="1200" cap="none" spc="0" normalizeH="0" baseline="0" noProof="0">
                  <a:ln>
                    <a:noFill/>
                  </a:ln>
                  <a:solidFill>
                    <a:srgbClr val="000000"/>
                  </a:solidFill>
                  <a:effectLst/>
                  <a:uLnTx/>
                  <a:uFillTx/>
                  <a:latin typeface="Segoe UI Semibold"/>
                  <a:cs typeface="Segoe UI Semibold"/>
                </a:endParaRPr>
              </a:p>
            </p:txBody>
          </p:sp>
          <p:pic>
            <p:nvPicPr>
              <p:cNvPr id="7" name="Graphic 6">
                <a:extLst>
                  <a:ext uri="{FF2B5EF4-FFF2-40B4-BE49-F238E27FC236}">
                    <a16:creationId xmlns:a16="http://schemas.microsoft.com/office/drawing/2014/main" id="{55E726F2-64D7-15CA-26A3-3A0ABC66319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43763" y="1293076"/>
                <a:ext cx="418497" cy="418498"/>
              </a:xfrm>
              <a:prstGeom prst="rect">
                <a:avLst/>
              </a:prstGeom>
            </p:spPr>
          </p:pic>
          <p:cxnSp>
            <p:nvCxnSpPr>
              <p:cNvPr id="8" name="Straight Arrow Connector 7">
                <a:extLst>
                  <a:ext uri="{FF2B5EF4-FFF2-40B4-BE49-F238E27FC236}">
                    <a16:creationId xmlns:a16="http://schemas.microsoft.com/office/drawing/2014/main" id="{5330C418-61DD-6EDE-EA7A-B44094E649D5}"/>
                  </a:ext>
                </a:extLst>
              </p:cNvPr>
              <p:cNvCxnSpPr>
                <a:cxnSpLocks/>
              </p:cNvCxnSpPr>
              <p:nvPr/>
            </p:nvCxnSpPr>
            <p:spPr>
              <a:xfrm>
                <a:off x="9195590" y="1491239"/>
                <a:ext cx="411909" cy="0"/>
              </a:xfrm>
              <a:prstGeom prst="straightConnector1">
                <a:avLst/>
              </a:prstGeom>
              <a:ln w="57150">
                <a:gradFill>
                  <a:gsLst>
                    <a:gs pos="0">
                      <a:srgbClr val="1EB9EA"/>
                    </a:gs>
                    <a:gs pos="100000">
                      <a:srgbClr val="50E6FF"/>
                    </a:gs>
                  </a:gsLst>
                  <a:lin ang="5400000" scaled="1"/>
                </a:gradFill>
                <a:headEnd type="oval"/>
                <a:tailEnd type="non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8090786F-F0C8-4B4B-F71B-6754F92BB78E}"/>
                </a:ext>
              </a:extLst>
            </p:cNvPr>
            <p:cNvCxnSpPr>
              <a:cxnSpLocks/>
            </p:cNvCxnSpPr>
            <p:nvPr/>
          </p:nvCxnSpPr>
          <p:spPr>
            <a:xfrm flipV="1">
              <a:off x="8106627" y="3386364"/>
              <a:ext cx="1120320" cy="4478"/>
            </a:xfrm>
            <a:prstGeom prst="straightConnector1">
              <a:avLst/>
            </a:prstGeom>
            <a:ln w="57150">
              <a:gradFill>
                <a:gsLst>
                  <a:gs pos="0">
                    <a:srgbClr val="1EB9EA"/>
                  </a:gs>
                  <a:gs pos="100000">
                    <a:srgbClr val="50E6FF"/>
                  </a:gs>
                </a:gsLst>
                <a:lin ang="5400000" scaled="1"/>
              </a:gra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Rounded Rectangle 5">
              <a:extLst>
                <a:ext uri="{FF2B5EF4-FFF2-40B4-BE49-F238E27FC236}">
                  <a16:creationId xmlns:a16="http://schemas.microsoft.com/office/drawing/2014/main" id="{F7F37AD9-6033-9E44-3442-C3079DA9661B}"/>
                </a:ext>
              </a:extLst>
            </p:cNvPr>
            <p:cNvSpPr/>
            <p:nvPr/>
          </p:nvSpPr>
          <p:spPr bwMode="auto">
            <a:xfrm>
              <a:off x="6378559" y="2868247"/>
              <a:ext cx="1096758" cy="1046853"/>
            </a:xfrm>
            <a:prstGeom prst="roundRect">
              <a:avLst>
                <a:gd name="adj" fmla="val 8260"/>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SQL DB</a:t>
              </a:r>
              <a:endParaRPr kumimoji="0" lang="en-US"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1" name="Freeform: Shape 10">
              <a:extLst>
                <a:ext uri="{FF2B5EF4-FFF2-40B4-BE49-F238E27FC236}">
                  <a16:creationId xmlns:a16="http://schemas.microsoft.com/office/drawing/2014/main" id="{FCA69DC5-59A7-00B1-4808-5D387B69577E}"/>
                </a:ext>
              </a:extLst>
            </p:cNvPr>
            <p:cNvSpPr/>
            <p:nvPr/>
          </p:nvSpPr>
          <p:spPr bwMode="auto">
            <a:xfrm>
              <a:off x="7971462" y="3253949"/>
              <a:ext cx="253946" cy="275445"/>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gradFill flip="none" rotWithShape="1">
                <a:gsLst>
                  <a:gs pos="0">
                    <a:srgbClr val="50E6FF"/>
                  </a:gs>
                  <a:gs pos="100000">
                    <a:srgbClr val="1EB9EA"/>
                  </a:gs>
                </a:gsLst>
                <a:lin ang="135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91F3242C-3C5C-0B32-C729-E6E16C8AE863}"/>
                </a:ext>
              </a:extLst>
            </p:cNvPr>
            <p:cNvCxnSpPr>
              <a:cxnSpLocks/>
              <a:stCxn id="11" idx="3"/>
              <a:endCxn id="10" idx="3"/>
            </p:cNvCxnSpPr>
            <p:nvPr/>
          </p:nvCxnSpPr>
          <p:spPr>
            <a:xfrm flipH="1">
              <a:off x="7475317" y="3391672"/>
              <a:ext cx="496145" cy="2"/>
            </a:xfrm>
            <a:prstGeom prst="straightConnector1">
              <a:avLst/>
            </a:prstGeom>
            <a:ln w="57150">
              <a:gradFill flip="none" rotWithShape="1">
                <a:gsLst>
                  <a:gs pos="0">
                    <a:srgbClr val="50E6FF"/>
                  </a:gs>
                  <a:gs pos="100000">
                    <a:srgbClr val="1EB9EA"/>
                  </a:gs>
                </a:gsLst>
                <a:lin ang="135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853D3E9C-999A-1ACF-31E6-997C9802629A}"/>
                </a:ext>
              </a:extLst>
            </p:cNvPr>
            <p:cNvGrpSpPr/>
            <p:nvPr/>
          </p:nvGrpSpPr>
          <p:grpSpPr>
            <a:xfrm>
              <a:off x="8774764" y="3114047"/>
              <a:ext cx="1156635" cy="553590"/>
              <a:chOff x="9095773" y="1948095"/>
              <a:chExt cx="1272697" cy="609140"/>
            </a:xfrm>
          </p:grpSpPr>
          <p:sp>
            <p:nvSpPr>
              <p:cNvPr id="14" name="Rounded Rectangle 5">
                <a:extLst>
                  <a:ext uri="{FF2B5EF4-FFF2-40B4-BE49-F238E27FC236}">
                    <a16:creationId xmlns:a16="http://schemas.microsoft.com/office/drawing/2014/main" id="{5766A80B-5DA8-013C-0E5B-C138CCFC49D2}"/>
                  </a:ext>
                </a:extLst>
              </p:cNvPr>
              <p:cNvSpPr/>
              <p:nvPr/>
            </p:nvSpPr>
            <p:spPr bwMode="auto">
              <a:xfrm>
                <a:off x="9095773" y="1948095"/>
                <a:ext cx="1272697" cy="609140"/>
              </a:xfrm>
              <a:prstGeom prst="roundRect">
                <a:avLst>
                  <a:gd name="adj" fmla="val 9370"/>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AWS RDS</a:t>
                </a:r>
              </a:p>
            </p:txBody>
          </p:sp>
          <p:pic>
            <p:nvPicPr>
              <p:cNvPr id="15" name="Graphic 15">
                <a:extLst>
                  <a:ext uri="{FF2B5EF4-FFF2-40B4-BE49-F238E27FC236}">
                    <a16:creationId xmlns:a16="http://schemas.microsoft.com/office/drawing/2014/main" id="{0A064DD9-94D2-AC32-B62C-948178D8056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43520" y="1981957"/>
                <a:ext cx="531562" cy="531563"/>
              </a:xfrm>
              <a:prstGeom prst="roundRect">
                <a:avLst>
                  <a:gd name="adj" fmla="val 13083"/>
                </a:avLst>
              </a:prstGeom>
            </p:spPr>
          </p:pic>
        </p:grpSp>
        <p:grpSp>
          <p:nvGrpSpPr>
            <p:cNvPr id="16" name="Group 15">
              <a:extLst>
                <a:ext uri="{FF2B5EF4-FFF2-40B4-BE49-F238E27FC236}">
                  <a16:creationId xmlns:a16="http://schemas.microsoft.com/office/drawing/2014/main" id="{EF5C4DFD-9F8F-3A8A-CF59-6F98DA20CBE0}"/>
                </a:ext>
              </a:extLst>
            </p:cNvPr>
            <p:cNvGrpSpPr/>
            <p:nvPr/>
          </p:nvGrpSpPr>
          <p:grpSpPr>
            <a:xfrm>
              <a:off x="8985407" y="3910752"/>
              <a:ext cx="1858009" cy="553589"/>
              <a:chOff x="9195590" y="2692719"/>
              <a:chExt cx="2044449" cy="609140"/>
            </a:xfrm>
          </p:grpSpPr>
          <p:sp>
            <p:nvSpPr>
              <p:cNvPr id="17" name="Rounded Rectangle 5">
                <a:extLst>
                  <a:ext uri="{FF2B5EF4-FFF2-40B4-BE49-F238E27FC236}">
                    <a16:creationId xmlns:a16="http://schemas.microsoft.com/office/drawing/2014/main" id="{9E4C7390-D85F-0AEF-5807-F05236CC8CF8}"/>
                  </a:ext>
                </a:extLst>
              </p:cNvPr>
              <p:cNvSpPr/>
              <p:nvPr/>
            </p:nvSpPr>
            <p:spPr bwMode="auto">
              <a:xfrm>
                <a:off x="9607499" y="2692719"/>
                <a:ext cx="1632540" cy="609140"/>
              </a:xfrm>
              <a:prstGeom prst="roundRect">
                <a:avLst>
                  <a:gd name="adj" fmla="val 9370"/>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SQL Edge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cxnSp>
            <p:nvCxnSpPr>
              <p:cNvPr id="18" name="Straight Arrow Connector 17">
                <a:extLst>
                  <a:ext uri="{FF2B5EF4-FFF2-40B4-BE49-F238E27FC236}">
                    <a16:creationId xmlns:a16="http://schemas.microsoft.com/office/drawing/2014/main" id="{B6CC6DF6-D8A8-F76F-1898-8565A8A65455}"/>
                  </a:ext>
                </a:extLst>
              </p:cNvPr>
              <p:cNvCxnSpPr>
                <a:cxnSpLocks/>
              </p:cNvCxnSpPr>
              <p:nvPr/>
            </p:nvCxnSpPr>
            <p:spPr>
              <a:xfrm>
                <a:off x="9195590" y="2997289"/>
                <a:ext cx="411909" cy="1"/>
              </a:xfrm>
              <a:prstGeom prst="straightConnector1">
                <a:avLst/>
              </a:prstGeom>
              <a:ln w="57150">
                <a:gradFill>
                  <a:gsLst>
                    <a:gs pos="0">
                      <a:srgbClr val="1EB9EA"/>
                    </a:gs>
                    <a:gs pos="100000">
                      <a:srgbClr val="50E6FF"/>
                    </a:gs>
                  </a:gsLst>
                  <a:lin ang="5400000" scaled="1"/>
                </a:gradFill>
                <a:headEnd type="oval"/>
                <a:tailEnd type="non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36290E0E-5ECF-58FC-0495-C51884007DB2}"/>
                </a:ext>
              </a:extLst>
            </p:cNvPr>
            <p:cNvSpPr txBox="1"/>
            <p:nvPr/>
          </p:nvSpPr>
          <p:spPr>
            <a:xfrm>
              <a:off x="5175006" y="4122588"/>
              <a:ext cx="1672091" cy="296570"/>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Services access consistent connection strings and values</a:t>
              </a:r>
            </a:p>
          </p:txBody>
        </p:sp>
        <p:sp>
          <p:nvSpPr>
            <p:cNvPr id="20" name="TextBox 19">
              <a:extLst>
                <a:ext uri="{FF2B5EF4-FFF2-40B4-BE49-F238E27FC236}">
                  <a16:creationId xmlns:a16="http://schemas.microsoft.com/office/drawing/2014/main" id="{A687EFC8-1A4D-7BF9-24C1-A18F48F69C16}"/>
                </a:ext>
              </a:extLst>
            </p:cNvPr>
            <p:cNvSpPr txBox="1"/>
            <p:nvPr/>
          </p:nvSpPr>
          <p:spPr>
            <a:xfrm>
              <a:off x="7227614" y="4117445"/>
              <a:ext cx="1590543" cy="296570"/>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Infrastructure automatically deployed and configured</a:t>
              </a:r>
            </a:p>
          </p:txBody>
        </p:sp>
        <p:grpSp>
          <p:nvGrpSpPr>
            <p:cNvPr id="21" name="Group 20">
              <a:extLst>
                <a:ext uri="{FF2B5EF4-FFF2-40B4-BE49-F238E27FC236}">
                  <a16:creationId xmlns:a16="http://schemas.microsoft.com/office/drawing/2014/main" id="{838B36DE-DBB5-1718-C56E-C80A9393C5BD}"/>
                </a:ext>
              </a:extLst>
            </p:cNvPr>
            <p:cNvGrpSpPr/>
            <p:nvPr/>
          </p:nvGrpSpPr>
          <p:grpSpPr>
            <a:xfrm>
              <a:off x="7687727" y="2833713"/>
              <a:ext cx="760977" cy="1051662"/>
              <a:chOff x="8227360" y="1664080"/>
              <a:chExt cx="837338" cy="1157191"/>
            </a:xfrm>
          </p:grpSpPr>
          <p:sp>
            <p:nvSpPr>
              <p:cNvPr id="22" name="Freeform: Shape 21">
                <a:extLst>
                  <a:ext uri="{FF2B5EF4-FFF2-40B4-BE49-F238E27FC236}">
                    <a16:creationId xmlns:a16="http://schemas.microsoft.com/office/drawing/2014/main" id="{41950FA9-363A-A176-09A9-F84DF762EB27}"/>
                  </a:ext>
                </a:extLst>
              </p:cNvPr>
              <p:cNvSpPr/>
              <p:nvPr/>
            </p:nvSpPr>
            <p:spPr>
              <a:xfrm>
                <a:off x="8227360" y="1664080"/>
                <a:ext cx="403521" cy="405288"/>
              </a:xfrm>
              <a:custGeom>
                <a:avLst/>
                <a:gdLst>
                  <a:gd name="connsiteX0" fmla="*/ 174022 w 260985"/>
                  <a:gd name="connsiteY0" fmla="*/ 87058 h 262127"/>
                  <a:gd name="connsiteX1" fmla="*/ 137350 w 260985"/>
                  <a:gd name="connsiteY1" fmla="*/ 0 h 262127"/>
                  <a:gd name="connsiteX2" fmla="*/ 121348 w 260985"/>
                  <a:gd name="connsiteY2" fmla="*/ 0 h 262127"/>
                  <a:gd name="connsiteX3" fmla="*/ 0 w 260985"/>
                  <a:gd name="connsiteY3" fmla="*/ 124777 h 262127"/>
                  <a:gd name="connsiteX4" fmla="*/ 0 w 260985"/>
                  <a:gd name="connsiteY4" fmla="*/ 140779 h 262127"/>
                  <a:gd name="connsiteX5" fmla="*/ 124777 w 260985"/>
                  <a:gd name="connsiteY5" fmla="*/ 262128 h 262127"/>
                  <a:gd name="connsiteX6" fmla="*/ 139637 w 260985"/>
                  <a:gd name="connsiteY6" fmla="*/ 262128 h 262127"/>
                  <a:gd name="connsiteX7" fmla="*/ 260985 w 260985"/>
                  <a:gd name="connsiteY7" fmla="*/ 137350 h 262127"/>
                  <a:gd name="connsiteX8" fmla="*/ 260985 w 260985"/>
                  <a:gd name="connsiteY8" fmla="*/ 122491 h 262127"/>
                  <a:gd name="connsiteX9" fmla="*/ 173927 w 260985"/>
                  <a:gd name="connsiteY9" fmla="*/ 86963 h 26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985" h="262127">
                    <a:moveTo>
                      <a:pt x="174022" y="87058"/>
                    </a:moveTo>
                    <a:cubicBezTo>
                      <a:pt x="150019" y="64198"/>
                      <a:pt x="137350" y="33242"/>
                      <a:pt x="137350" y="0"/>
                    </a:cubicBezTo>
                    <a:lnTo>
                      <a:pt x="121348" y="0"/>
                    </a:lnTo>
                    <a:cubicBezTo>
                      <a:pt x="122492" y="67532"/>
                      <a:pt x="67532" y="123635"/>
                      <a:pt x="0" y="124777"/>
                    </a:cubicBezTo>
                    <a:lnTo>
                      <a:pt x="0" y="140779"/>
                    </a:lnTo>
                    <a:cubicBezTo>
                      <a:pt x="67532" y="139636"/>
                      <a:pt x="123635" y="194596"/>
                      <a:pt x="124777" y="262128"/>
                    </a:cubicBezTo>
                    <a:lnTo>
                      <a:pt x="139637" y="262128"/>
                    </a:lnTo>
                    <a:cubicBezTo>
                      <a:pt x="138494" y="194596"/>
                      <a:pt x="193453" y="138494"/>
                      <a:pt x="260985" y="137350"/>
                    </a:cubicBezTo>
                    <a:lnTo>
                      <a:pt x="260985" y="122491"/>
                    </a:lnTo>
                    <a:cubicBezTo>
                      <a:pt x="228886" y="122491"/>
                      <a:pt x="198025" y="111061"/>
                      <a:pt x="173927" y="86963"/>
                    </a:cubicBezTo>
                    <a:close/>
                  </a:path>
                </a:pathLst>
              </a:custGeom>
              <a:solidFill>
                <a:srgbClr val="FFB9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16B7B10-454D-28E7-4FCD-6B291378C407}"/>
                  </a:ext>
                </a:extLst>
              </p:cNvPr>
              <p:cNvSpPr/>
              <p:nvPr/>
            </p:nvSpPr>
            <p:spPr>
              <a:xfrm>
                <a:off x="8699025" y="2520249"/>
                <a:ext cx="301021" cy="301022"/>
              </a:xfrm>
              <a:custGeom>
                <a:avLst/>
                <a:gdLst>
                  <a:gd name="connsiteX0" fmla="*/ 129445 w 194691"/>
                  <a:gd name="connsiteY0" fmla="*/ 64103 h 194691"/>
                  <a:gd name="connsiteX1" fmla="*/ 101917 w 194691"/>
                  <a:gd name="connsiteY1" fmla="*/ 0 h 194691"/>
                  <a:gd name="connsiteX2" fmla="*/ 90488 w 194691"/>
                  <a:gd name="connsiteY2" fmla="*/ 0 h 194691"/>
                  <a:gd name="connsiteX3" fmla="*/ 0 w 194691"/>
                  <a:gd name="connsiteY3" fmla="*/ 92774 h 194691"/>
                  <a:gd name="connsiteX4" fmla="*/ 0 w 194691"/>
                  <a:gd name="connsiteY4" fmla="*/ 104203 h 194691"/>
                  <a:gd name="connsiteX5" fmla="*/ 92773 w 194691"/>
                  <a:gd name="connsiteY5" fmla="*/ 194691 h 194691"/>
                  <a:gd name="connsiteX6" fmla="*/ 104204 w 194691"/>
                  <a:gd name="connsiteY6" fmla="*/ 194691 h 194691"/>
                  <a:gd name="connsiteX7" fmla="*/ 194691 w 194691"/>
                  <a:gd name="connsiteY7" fmla="*/ 101918 h 194691"/>
                  <a:gd name="connsiteX8" fmla="*/ 194691 w 194691"/>
                  <a:gd name="connsiteY8" fmla="*/ 90488 h 194691"/>
                  <a:gd name="connsiteX9" fmla="*/ 129445 w 194691"/>
                  <a:gd name="connsiteY9" fmla="*/ 64198 h 19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91" h="194691">
                    <a:moveTo>
                      <a:pt x="129445" y="64103"/>
                    </a:moveTo>
                    <a:cubicBezTo>
                      <a:pt x="112300" y="46958"/>
                      <a:pt x="101917" y="24003"/>
                      <a:pt x="101917" y="0"/>
                    </a:cubicBezTo>
                    <a:lnTo>
                      <a:pt x="90488" y="0"/>
                    </a:lnTo>
                    <a:cubicBezTo>
                      <a:pt x="91631" y="50387"/>
                      <a:pt x="50387" y="92774"/>
                      <a:pt x="0" y="92774"/>
                    </a:cubicBezTo>
                    <a:lnTo>
                      <a:pt x="0" y="104203"/>
                    </a:lnTo>
                    <a:cubicBezTo>
                      <a:pt x="50387" y="103061"/>
                      <a:pt x="92773" y="144304"/>
                      <a:pt x="92773" y="194691"/>
                    </a:cubicBezTo>
                    <a:lnTo>
                      <a:pt x="104204" y="194691"/>
                    </a:lnTo>
                    <a:cubicBezTo>
                      <a:pt x="103061" y="144304"/>
                      <a:pt x="144304" y="101918"/>
                      <a:pt x="194691" y="101918"/>
                    </a:cubicBezTo>
                    <a:lnTo>
                      <a:pt x="194691" y="90488"/>
                    </a:lnTo>
                    <a:cubicBezTo>
                      <a:pt x="170688" y="90488"/>
                      <a:pt x="147733" y="81344"/>
                      <a:pt x="129445" y="64198"/>
                    </a:cubicBezTo>
                    <a:close/>
                  </a:path>
                </a:pathLst>
              </a:custGeom>
              <a:solidFill>
                <a:srgbClr val="FFB9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37685CC-B8C5-0A4A-D086-E739B9A53430}"/>
                  </a:ext>
                </a:extLst>
              </p:cNvPr>
              <p:cNvSpPr/>
              <p:nvPr/>
            </p:nvSpPr>
            <p:spPr>
              <a:xfrm>
                <a:off x="8935395" y="1876505"/>
                <a:ext cx="129303" cy="129303"/>
              </a:xfrm>
              <a:custGeom>
                <a:avLst/>
                <a:gdLst>
                  <a:gd name="connsiteX0" fmla="*/ 54959 w 83629"/>
                  <a:gd name="connsiteY0" fmla="*/ 27527 h 83629"/>
                  <a:gd name="connsiteX1" fmla="*/ 43529 w 83629"/>
                  <a:gd name="connsiteY1" fmla="*/ 0 h 83629"/>
                  <a:gd name="connsiteX2" fmla="*/ 38957 w 83629"/>
                  <a:gd name="connsiteY2" fmla="*/ 0 h 83629"/>
                  <a:gd name="connsiteX3" fmla="*/ 0 w 83629"/>
                  <a:gd name="connsiteY3" fmla="*/ 40100 h 83629"/>
                  <a:gd name="connsiteX4" fmla="*/ 0 w 83629"/>
                  <a:gd name="connsiteY4" fmla="*/ 44672 h 83629"/>
                  <a:gd name="connsiteX5" fmla="*/ 40100 w 83629"/>
                  <a:gd name="connsiteY5" fmla="*/ 83629 h 83629"/>
                  <a:gd name="connsiteX6" fmla="*/ 44672 w 83629"/>
                  <a:gd name="connsiteY6" fmla="*/ 83629 h 83629"/>
                  <a:gd name="connsiteX7" fmla="*/ 83630 w 83629"/>
                  <a:gd name="connsiteY7" fmla="*/ 43529 h 83629"/>
                  <a:gd name="connsiteX8" fmla="*/ 83630 w 83629"/>
                  <a:gd name="connsiteY8" fmla="*/ 38957 h 83629"/>
                  <a:gd name="connsiteX9" fmla="*/ 54959 w 83629"/>
                  <a:gd name="connsiteY9" fmla="*/ 27527 h 8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29" h="83629">
                    <a:moveTo>
                      <a:pt x="54959" y="27527"/>
                    </a:moveTo>
                    <a:cubicBezTo>
                      <a:pt x="46958" y="20669"/>
                      <a:pt x="43529" y="10382"/>
                      <a:pt x="43529" y="0"/>
                    </a:cubicBezTo>
                    <a:lnTo>
                      <a:pt x="38957" y="0"/>
                    </a:lnTo>
                    <a:cubicBezTo>
                      <a:pt x="38957" y="21717"/>
                      <a:pt x="21812" y="40100"/>
                      <a:pt x="0" y="40100"/>
                    </a:cubicBezTo>
                    <a:lnTo>
                      <a:pt x="0" y="44672"/>
                    </a:lnTo>
                    <a:cubicBezTo>
                      <a:pt x="21717" y="44672"/>
                      <a:pt x="40100" y="61817"/>
                      <a:pt x="40100" y="83629"/>
                    </a:cubicBezTo>
                    <a:lnTo>
                      <a:pt x="44672" y="83629"/>
                    </a:lnTo>
                    <a:cubicBezTo>
                      <a:pt x="44672" y="61913"/>
                      <a:pt x="61817" y="43529"/>
                      <a:pt x="83630" y="43529"/>
                    </a:cubicBezTo>
                    <a:lnTo>
                      <a:pt x="83630" y="38957"/>
                    </a:lnTo>
                    <a:cubicBezTo>
                      <a:pt x="72200" y="38957"/>
                      <a:pt x="61913" y="35528"/>
                      <a:pt x="54959" y="27527"/>
                    </a:cubicBezTo>
                    <a:close/>
                  </a:path>
                </a:pathLst>
              </a:custGeom>
              <a:solidFill>
                <a:srgbClr val="FFB900"/>
              </a:solidFill>
              <a:ln w="9525" cap="flat">
                <a:noFill/>
                <a:prstDash val="solid"/>
                <a:miter/>
              </a:ln>
            </p:spPr>
            <p:txBody>
              <a:bodyPr rtlCol="0" anchor="ctr"/>
              <a:lstStyle/>
              <a:p>
                <a:endParaRPr lang="en-US"/>
              </a:p>
            </p:txBody>
          </p:sp>
        </p:grpSp>
        <p:pic>
          <p:nvPicPr>
            <p:cNvPr id="25" name="Graphic 24">
              <a:extLst>
                <a:ext uri="{FF2B5EF4-FFF2-40B4-BE49-F238E27FC236}">
                  <a16:creationId xmlns:a16="http://schemas.microsoft.com/office/drawing/2014/main" id="{D6BF3A9A-8C4D-53D1-51D1-BA715475DD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68490" y="3981349"/>
              <a:ext cx="423587" cy="423587"/>
            </a:xfrm>
            <a:prstGeom prst="rect">
              <a:avLst/>
            </a:prstGeom>
          </p:spPr>
        </p:pic>
        <p:pic>
          <p:nvPicPr>
            <p:cNvPr id="26" name="Graphic 25">
              <a:extLst>
                <a:ext uri="{FF2B5EF4-FFF2-40B4-BE49-F238E27FC236}">
                  <a16:creationId xmlns:a16="http://schemas.microsoft.com/office/drawing/2014/main" id="{CEDF7F1F-56E0-FA1E-8F85-7864113CF4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626893" y="2992303"/>
              <a:ext cx="655832" cy="595364"/>
            </a:xfrm>
            <a:prstGeom prst="rect">
              <a:avLst/>
            </a:prstGeom>
          </p:spPr>
        </p:pic>
      </p:grpSp>
      <p:sp>
        <p:nvSpPr>
          <p:cNvPr id="34" name="Title 33">
            <a:extLst>
              <a:ext uri="{FF2B5EF4-FFF2-40B4-BE49-F238E27FC236}">
                <a16:creationId xmlns:a16="http://schemas.microsoft.com/office/drawing/2014/main" id="{250E1265-0888-195E-2084-555EC7F9EF76}"/>
              </a:ext>
            </a:extLst>
          </p:cNvPr>
          <p:cNvSpPr>
            <a:spLocks noGrp="1"/>
          </p:cNvSpPr>
          <p:nvPr>
            <p:ph type="title" idx="4294967295"/>
          </p:nvPr>
        </p:nvSpPr>
        <p:spPr>
          <a:xfrm>
            <a:off x="646197" y="3362581"/>
            <a:ext cx="2351088" cy="738188"/>
          </a:xfrm>
        </p:spPr>
        <p:txBody>
          <a:bodyPr>
            <a:normAutofit fontScale="90000"/>
          </a:bodyPr>
          <a:lstStyle/>
          <a:p>
            <a:r>
              <a:rPr lang="en-US" sz="4800" dirty="0"/>
              <a:t>Recipes</a:t>
            </a:r>
          </a:p>
        </p:txBody>
      </p:sp>
      <p:grpSp>
        <p:nvGrpSpPr>
          <p:cNvPr id="35" name="Graphic 2">
            <a:extLst>
              <a:ext uri="{FF2B5EF4-FFF2-40B4-BE49-F238E27FC236}">
                <a16:creationId xmlns:a16="http://schemas.microsoft.com/office/drawing/2014/main" id="{543121BA-9105-2CC6-E4DA-95D79A718EB3}"/>
              </a:ext>
            </a:extLst>
          </p:cNvPr>
          <p:cNvGrpSpPr/>
          <p:nvPr/>
        </p:nvGrpSpPr>
        <p:grpSpPr>
          <a:xfrm>
            <a:off x="638423" y="2796411"/>
            <a:ext cx="1590543" cy="431238"/>
            <a:chOff x="1245974" y="2113788"/>
            <a:chExt cx="9699833" cy="2629880"/>
          </a:xfrm>
        </p:grpSpPr>
        <p:sp>
          <p:nvSpPr>
            <p:cNvPr id="36" name="Freeform: Shape 35">
              <a:extLst>
                <a:ext uri="{FF2B5EF4-FFF2-40B4-BE49-F238E27FC236}">
                  <a16:creationId xmlns:a16="http://schemas.microsoft.com/office/drawing/2014/main" id="{1B810146-07E0-D757-EDF8-471170382516}"/>
                </a:ext>
              </a:extLst>
            </p:cNvPr>
            <p:cNvSpPr/>
            <p:nvPr/>
          </p:nvSpPr>
          <p:spPr>
            <a:xfrm>
              <a:off x="1245974" y="2347297"/>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7" name="Graphic 2">
              <a:extLst>
                <a:ext uri="{FF2B5EF4-FFF2-40B4-BE49-F238E27FC236}">
                  <a16:creationId xmlns:a16="http://schemas.microsoft.com/office/drawing/2014/main" id="{B6943AD4-F2DA-694B-23BF-91BF8C79A17B}"/>
                </a:ext>
              </a:extLst>
            </p:cNvPr>
            <p:cNvGrpSpPr/>
            <p:nvPr/>
          </p:nvGrpSpPr>
          <p:grpSpPr>
            <a:xfrm>
              <a:off x="1245974" y="2347243"/>
              <a:ext cx="1278374" cy="2396371"/>
              <a:chOff x="1245974" y="2347243"/>
              <a:chExt cx="1278374" cy="2396371"/>
            </a:xfrm>
          </p:grpSpPr>
          <p:sp>
            <p:nvSpPr>
              <p:cNvPr id="46" name="Freeform: Shape 45">
                <a:extLst>
                  <a:ext uri="{FF2B5EF4-FFF2-40B4-BE49-F238E27FC236}">
                    <a16:creationId xmlns:a16="http://schemas.microsoft.com/office/drawing/2014/main" id="{25766299-226C-31D0-7D13-56A0285A2C2E}"/>
                  </a:ext>
                </a:extLst>
              </p:cNvPr>
              <p:cNvSpPr/>
              <p:nvPr/>
            </p:nvSpPr>
            <p:spPr>
              <a:xfrm>
                <a:off x="1483973" y="2739724"/>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AF6F4EE-30BA-BB44-7028-6D4A30F3E701}"/>
                  </a:ext>
                </a:extLst>
              </p:cNvPr>
              <p:cNvSpPr/>
              <p:nvPr/>
            </p:nvSpPr>
            <p:spPr>
              <a:xfrm>
                <a:off x="1306177" y="3025917"/>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A1894E92-C334-4641-49C0-D426A0C3531E}"/>
                  </a:ext>
                </a:extLst>
              </p:cNvPr>
              <p:cNvSpPr/>
              <p:nvPr/>
            </p:nvSpPr>
            <p:spPr>
              <a:xfrm>
                <a:off x="1364108" y="2828486"/>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F3B7FB45-7EFC-62AA-C3D7-AD6352AF747F}"/>
                  </a:ext>
                </a:extLst>
              </p:cNvPr>
              <p:cNvSpPr/>
              <p:nvPr/>
            </p:nvSpPr>
            <p:spPr>
              <a:xfrm>
                <a:off x="1681998" y="4469971"/>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037431B1-9BA0-8FE5-1B75-47740B415E77}"/>
                  </a:ext>
                </a:extLst>
              </p:cNvPr>
              <p:cNvSpPr/>
              <p:nvPr/>
            </p:nvSpPr>
            <p:spPr>
              <a:xfrm>
                <a:off x="1283675" y="3844847"/>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01A01ED7-86F0-A9EA-6007-EDECD0EFB923}"/>
                  </a:ext>
                </a:extLst>
              </p:cNvPr>
              <p:cNvSpPr/>
              <p:nvPr/>
            </p:nvSpPr>
            <p:spPr>
              <a:xfrm>
                <a:off x="1245974" y="3259317"/>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A44A59EC-3E8C-7D96-8EA5-374AE09A5500}"/>
                  </a:ext>
                </a:extLst>
              </p:cNvPr>
              <p:cNvSpPr/>
              <p:nvPr/>
            </p:nvSpPr>
            <p:spPr>
              <a:xfrm>
                <a:off x="2444133" y="2347243"/>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4F1F68-1110-DBB9-39E3-98424814F3B8}"/>
                  </a:ext>
                </a:extLst>
              </p:cNvPr>
              <p:cNvSpPr/>
              <p:nvPr/>
            </p:nvSpPr>
            <p:spPr>
              <a:xfrm>
                <a:off x="1851680" y="4586698"/>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20760FDC-DEC6-B69C-AA24-29542A3B2437}"/>
                  </a:ext>
                </a:extLst>
              </p:cNvPr>
              <p:cNvSpPr/>
              <p:nvPr/>
            </p:nvSpPr>
            <p:spPr>
              <a:xfrm>
                <a:off x="2518021" y="2349731"/>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55E0C414-C5AB-B649-188F-64FF524E7A40}"/>
                  </a:ext>
                </a:extLst>
              </p:cNvPr>
              <p:cNvSpPr/>
              <p:nvPr/>
            </p:nvSpPr>
            <p:spPr>
              <a:xfrm>
                <a:off x="1774222" y="4538936"/>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3B460A3-913B-D4F1-D51D-A83EC34BCAE8}"/>
                  </a:ext>
                </a:extLst>
              </p:cNvPr>
              <p:cNvSpPr/>
              <p:nvPr/>
            </p:nvSpPr>
            <p:spPr>
              <a:xfrm>
                <a:off x="2518724" y="4740586"/>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67819062-A229-E983-FC98-B807E4CB98BB}"/>
                  </a:ext>
                </a:extLst>
              </p:cNvPr>
              <p:cNvSpPr/>
              <p:nvPr/>
            </p:nvSpPr>
            <p:spPr>
              <a:xfrm>
                <a:off x="2202673" y="2353409"/>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C4655886-E888-6634-6DF8-745B325C7DF8}"/>
                  </a:ext>
                </a:extLst>
              </p:cNvPr>
              <p:cNvSpPr/>
              <p:nvPr/>
            </p:nvSpPr>
            <p:spPr>
              <a:xfrm>
                <a:off x="1280592" y="3170230"/>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302C91EE-B29D-233E-DD84-124C3456C8D7}"/>
                  </a:ext>
                </a:extLst>
              </p:cNvPr>
              <p:cNvSpPr/>
              <p:nvPr/>
            </p:nvSpPr>
            <p:spPr>
              <a:xfrm>
                <a:off x="1774222" y="2441415"/>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274938A2-6312-3B2B-E934-AC57FDB7F149}"/>
                  </a:ext>
                </a:extLst>
              </p:cNvPr>
              <p:cNvSpPr/>
              <p:nvPr/>
            </p:nvSpPr>
            <p:spPr>
              <a:xfrm>
                <a:off x="1245974" y="2347243"/>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8" name="Graphic 2">
              <a:extLst>
                <a:ext uri="{FF2B5EF4-FFF2-40B4-BE49-F238E27FC236}">
                  <a16:creationId xmlns:a16="http://schemas.microsoft.com/office/drawing/2014/main" id="{FF57716C-9E58-DE86-ECB1-B7B0496F4AC6}"/>
                </a:ext>
              </a:extLst>
            </p:cNvPr>
            <p:cNvGrpSpPr/>
            <p:nvPr/>
          </p:nvGrpSpPr>
          <p:grpSpPr>
            <a:xfrm>
              <a:off x="4145604" y="2113788"/>
              <a:ext cx="6800204" cy="2064851"/>
              <a:chOff x="4145604" y="2113788"/>
              <a:chExt cx="6800204" cy="2064851"/>
            </a:xfrm>
            <a:solidFill>
              <a:srgbClr val="C74325"/>
            </a:solidFill>
          </p:grpSpPr>
          <p:sp>
            <p:nvSpPr>
              <p:cNvPr id="39" name="Freeform: Shape 38">
                <a:extLst>
                  <a:ext uri="{FF2B5EF4-FFF2-40B4-BE49-F238E27FC236}">
                    <a16:creationId xmlns:a16="http://schemas.microsoft.com/office/drawing/2014/main" id="{0192A5FA-C168-2082-B2AC-B0B44AC928A4}"/>
                  </a:ext>
                </a:extLst>
              </p:cNvPr>
              <p:cNvSpPr/>
              <p:nvPr/>
            </p:nvSpPr>
            <p:spPr>
              <a:xfrm>
                <a:off x="5137624" y="2897289"/>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88AED3A1-2D33-CA1E-BCD1-E2E9D7365874}"/>
                  </a:ext>
                </a:extLst>
              </p:cNvPr>
              <p:cNvSpPr/>
              <p:nvPr/>
            </p:nvSpPr>
            <p:spPr>
              <a:xfrm>
                <a:off x="4145604" y="2897235"/>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8472F703-72DA-06CD-EF16-1154296D89A2}"/>
                  </a:ext>
                </a:extLst>
              </p:cNvPr>
              <p:cNvSpPr/>
              <p:nvPr/>
            </p:nvSpPr>
            <p:spPr>
              <a:xfrm>
                <a:off x="8100539" y="2307270"/>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5725027C-F003-7B3D-642B-5CE1F3653175}"/>
                  </a:ext>
                </a:extLst>
              </p:cNvPr>
              <p:cNvSpPr/>
              <p:nvPr/>
            </p:nvSpPr>
            <p:spPr>
              <a:xfrm>
                <a:off x="6557987" y="2113788"/>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6F8F19D-95CF-E628-C9D8-B48594666F0E}"/>
                  </a:ext>
                </a:extLst>
              </p:cNvPr>
              <p:cNvSpPr/>
              <p:nvPr/>
            </p:nvSpPr>
            <p:spPr>
              <a:xfrm>
                <a:off x="9905161" y="2897181"/>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9758B022-87FA-8970-0756-A2880245662F}"/>
                  </a:ext>
                </a:extLst>
              </p:cNvPr>
              <p:cNvSpPr/>
              <p:nvPr/>
            </p:nvSpPr>
            <p:spPr>
              <a:xfrm>
                <a:off x="8083988" y="2901941"/>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3B3883F-2C97-9F14-0DA1-0ACA6C12F73F}"/>
                  </a:ext>
                </a:extLst>
              </p:cNvPr>
              <p:cNvSpPr/>
              <p:nvPr/>
            </p:nvSpPr>
            <p:spPr>
              <a:xfrm>
                <a:off x="8624731" y="2901941"/>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1" name="TextBox 70">
            <a:extLst>
              <a:ext uri="{FF2B5EF4-FFF2-40B4-BE49-F238E27FC236}">
                <a16:creationId xmlns:a16="http://schemas.microsoft.com/office/drawing/2014/main" id="{B5E97C2B-C550-1F43-972A-CCD42BF407FF}"/>
              </a:ext>
            </a:extLst>
          </p:cNvPr>
          <p:cNvSpPr txBox="1"/>
          <p:nvPr/>
        </p:nvSpPr>
        <p:spPr>
          <a:xfrm>
            <a:off x="5789542" y="4362052"/>
            <a:ext cx="4108488" cy="27699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Leverage your existing </a:t>
            </a:r>
            <a:r>
              <a:rPr kumimoji="0" lang="en-US" sz="1800" b="0" i="0" u="none" strike="noStrike" kern="1200" cap="none" spc="0" normalizeH="0" baseline="0" noProof="0" err="1">
                <a:ln>
                  <a:noFill/>
                </a:ln>
                <a:solidFill>
                  <a:srgbClr val="000000"/>
                </a:solidFill>
                <a:effectLst/>
                <a:uLnTx/>
                <a:uFillTx/>
                <a:latin typeface="Segoe UI Semibold"/>
                <a:ea typeface="+mn-ea"/>
                <a:cs typeface="+mn-cs"/>
              </a:rPr>
              <a:t>IaC</a:t>
            </a:r>
            <a:r>
              <a:rPr kumimoji="0" lang="en-US" sz="1800" b="0" i="0" u="none" strike="noStrike" kern="1200" cap="none" spc="0" normalizeH="0" baseline="0" noProof="0">
                <a:ln>
                  <a:noFill/>
                </a:ln>
                <a:solidFill>
                  <a:srgbClr val="000000"/>
                </a:solidFill>
                <a:effectLst/>
                <a:uLnTx/>
                <a:uFillTx/>
                <a:latin typeface="Segoe UI Semibold"/>
                <a:ea typeface="+mn-ea"/>
                <a:cs typeface="+mn-cs"/>
              </a:rPr>
              <a:t> templates</a:t>
            </a:r>
          </a:p>
        </p:txBody>
      </p:sp>
      <p:cxnSp>
        <p:nvCxnSpPr>
          <p:cNvPr id="72" name="Straight Connector 71">
            <a:extLst>
              <a:ext uri="{FF2B5EF4-FFF2-40B4-BE49-F238E27FC236}">
                <a16:creationId xmlns:a16="http://schemas.microsoft.com/office/drawing/2014/main" id="{E7A3E4D7-FB0D-58F7-EFAC-277413DF9412}"/>
              </a:ext>
            </a:extLst>
          </p:cNvPr>
          <p:cNvCxnSpPr>
            <a:cxnSpLocks/>
            <a:stCxn id="71" idx="3"/>
          </p:cNvCxnSpPr>
          <p:nvPr/>
        </p:nvCxnSpPr>
        <p:spPr>
          <a:xfrm>
            <a:off x="9898030" y="4500552"/>
            <a:ext cx="191986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C8EAB71-F6CE-8B9B-E0E5-8C3510D995AA}"/>
              </a:ext>
            </a:extLst>
          </p:cNvPr>
          <p:cNvCxnSpPr>
            <a:cxnSpLocks/>
            <a:endCxn id="71" idx="1"/>
          </p:cNvCxnSpPr>
          <p:nvPr/>
        </p:nvCxnSpPr>
        <p:spPr>
          <a:xfrm>
            <a:off x="3976430" y="4500552"/>
            <a:ext cx="181311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3E7E4A3-1FC1-20A5-B93D-E885C9F78F64}"/>
              </a:ext>
            </a:extLst>
          </p:cNvPr>
          <p:cNvGrpSpPr/>
          <p:nvPr/>
        </p:nvGrpSpPr>
        <p:grpSpPr>
          <a:xfrm>
            <a:off x="4873107" y="5064762"/>
            <a:ext cx="5941358" cy="989824"/>
            <a:chOff x="5615642" y="4848686"/>
            <a:chExt cx="5941358" cy="989824"/>
          </a:xfrm>
        </p:grpSpPr>
        <p:sp>
          <p:nvSpPr>
            <p:cNvPr id="65" name="Rounded Rectangle 5">
              <a:extLst>
                <a:ext uri="{FF2B5EF4-FFF2-40B4-BE49-F238E27FC236}">
                  <a16:creationId xmlns:a16="http://schemas.microsoft.com/office/drawing/2014/main" id="{2833D938-0223-27A2-C8EB-0A12A1C7197C}"/>
                </a:ext>
              </a:extLst>
            </p:cNvPr>
            <p:cNvSpPr/>
            <p:nvPr/>
          </p:nvSpPr>
          <p:spPr bwMode="auto">
            <a:xfrm>
              <a:off x="5615642" y="4848686"/>
              <a:ext cx="5941358" cy="989824"/>
            </a:xfrm>
            <a:prstGeom prst="roundRect">
              <a:avLst>
                <a:gd name="adj" fmla="val 10128"/>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74" name="Group 73">
              <a:extLst>
                <a:ext uri="{FF2B5EF4-FFF2-40B4-BE49-F238E27FC236}">
                  <a16:creationId xmlns:a16="http://schemas.microsoft.com/office/drawing/2014/main" id="{3CD89E14-CC7E-BC86-D0DE-9EF70120CBA6}"/>
                </a:ext>
              </a:extLst>
            </p:cNvPr>
            <p:cNvGrpSpPr/>
            <p:nvPr/>
          </p:nvGrpSpPr>
          <p:grpSpPr>
            <a:xfrm>
              <a:off x="6030734" y="5079513"/>
              <a:ext cx="1235136" cy="517513"/>
              <a:chOff x="11043186" y="4247070"/>
              <a:chExt cx="1451061" cy="607986"/>
            </a:xfrm>
          </p:grpSpPr>
          <p:pic>
            <p:nvPicPr>
              <p:cNvPr id="75" name="Graphic 74">
                <a:extLst>
                  <a:ext uri="{FF2B5EF4-FFF2-40B4-BE49-F238E27FC236}">
                    <a16:creationId xmlns:a16="http://schemas.microsoft.com/office/drawing/2014/main" id="{43D994F8-8B27-1DB8-D90F-9D53DBA19A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043186" y="4247070"/>
                <a:ext cx="607986" cy="607986"/>
              </a:xfrm>
              <a:prstGeom prst="rect">
                <a:avLst/>
              </a:prstGeom>
              <a:effectLst>
                <a:outerShdw blurRad="63500" sx="101000" sy="101000" algn="ctr" rotWithShape="0">
                  <a:prstClr val="black">
                    <a:alpha val="27000"/>
                  </a:prstClr>
                </a:outerShdw>
              </a:effectLst>
            </p:spPr>
          </p:pic>
          <p:sp>
            <p:nvSpPr>
              <p:cNvPr id="76" name="TextBox 75">
                <a:extLst>
                  <a:ext uri="{FF2B5EF4-FFF2-40B4-BE49-F238E27FC236}">
                    <a16:creationId xmlns:a16="http://schemas.microsoft.com/office/drawing/2014/main" id="{B0E9FA46-B115-91C2-DA28-1531F1BDEDA0}"/>
                  </a:ext>
                </a:extLst>
              </p:cNvPr>
              <p:cNvSpPr txBox="1"/>
              <p:nvPr/>
            </p:nvSpPr>
            <p:spPr>
              <a:xfrm>
                <a:off x="11750368" y="4364013"/>
                <a:ext cx="743879" cy="361583"/>
              </a:xfrm>
              <a:prstGeom prst="rect">
                <a:avLst/>
              </a:prstGeom>
              <a:noFill/>
            </p:spPr>
            <p:txBody>
              <a:bodyPr wrap="none" lIns="0" tIns="0" rIns="0" bIns="0" rtlCol="0">
                <a:spAutoFit/>
              </a:bodyPr>
              <a:lstStyle/>
              <a:p>
                <a:pPr algn="ctr"/>
                <a:r>
                  <a:rPr lang="en-US" sz="2000">
                    <a:latin typeface="+mj-lt"/>
                  </a:rPr>
                  <a:t>Bicep</a:t>
                </a:r>
              </a:p>
            </p:txBody>
          </p:sp>
        </p:grpSp>
        <p:pic>
          <p:nvPicPr>
            <p:cNvPr id="1028" name="Picture 4" descr="Enabling VS Code Terraform extension code completion on Windows and Ubuntu (WSL 2) - DEV ...">
              <a:extLst>
                <a:ext uri="{FF2B5EF4-FFF2-40B4-BE49-F238E27FC236}">
                  <a16:creationId xmlns:a16="http://schemas.microsoft.com/office/drawing/2014/main" id="{BC64B704-9269-271D-DC49-2477FD269EC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74706" y="5010593"/>
              <a:ext cx="1980775" cy="684268"/>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8D6DBAD4-A502-21CE-0D5C-6BA879CAD0BF}"/>
                </a:ext>
              </a:extLst>
            </p:cNvPr>
            <p:cNvSpPr txBox="1"/>
            <p:nvPr/>
          </p:nvSpPr>
          <p:spPr>
            <a:xfrm>
              <a:off x="9802476" y="5153604"/>
              <a:ext cx="1476348" cy="369332"/>
            </a:xfrm>
            <a:prstGeom prst="rect">
              <a:avLst/>
            </a:prstGeom>
            <a:noFill/>
          </p:spPr>
          <p:txBody>
            <a:bodyPr wrap="square">
              <a:spAutoFit/>
            </a:bodyPr>
            <a:lstStyle/>
            <a:p>
              <a:r>
                <a:rPr lang="en-US" sz="1800">
                  <a:latin typeface="+mj-lt"/>
                </a:rPr>
                <a:t>Extensible…</a:t>
              </a:r>
              <a:endParaRPr lang="en-US"/>
            </a:p>
          </p:txBody>
        </p:sp>
      </p:grpSp>
    </p:spTree>
    <p:extLst>
      <p:ext uri="{BB962C8B-B14F-4D97-AF65-F5344CB8AC3E}">
        <p14:creationId xmlns:p14="http://schemas.microsoft.com/office/powerpoint/2010/main" val="100048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CB78B17-1C64-1C43-E6BB-6B4E1CB79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11" y="1161663"/>
            <a:ext cx="11487070" cy="483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706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DAC9-5BEC-F84F-AF9F-295795D1B4A9}"/>
              </a:ext>
            </a:extLst>
          </p:cNvPr>
          <p:cNvSpPr>
            <a:spLocks noGrp="1"/>
          </p:cNvSpPr>
          <p:nvPr>
            <p:ph type="title"/>
          </p:nvPr>
        </p:nvSpPr>
        <p:spPr/>
        <p:txBody>
          <a:bodyPr/>
          <a:lstStyle/>
          <a:p>
            <a:r>
              <a:rPr lang="en-US" dirty="0"/>
              <a:t>Radius Environments + Applications</a:t>
            </a:r>
          </a:p>
        </p:txBody>
      </p:sp>
    </p:spTree>
    <p:extLst>
      <p:ext uri="{BB962C8B-B14F-4D97-AF65-F5344CB8AC3E}">
        <p14:creationId xmlns:p14="http://schemas.microsoft.com/office/powerpoint/2010/main" val="129447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88E8C8-ED5B-FC85-9E63-56273DE9DBA3}"/>
              </a:ext>
            </a:extLst>
          </p:cNvPr>
          <p:cNvPicPr>
            <a:picLocks noChangeAspect="1"/>
          </p:cNvPicPr>
          <p:nvPr/>
        </p:nvPicPr>
        <p:blipFill>
          <a:blip r:embed="rId2"/>
          <a:stretch>
            <a:fillRect/>
          </a:stretch>
        </p:blipFill>
        <p:spPr>
          <a:xfrm>
            <a:off x="4153839" y="883040"/>
            <a:ext cx="6644413" cy="4738029"/>
          </a:xfrm>
          <a:prstGeom prst="rect">
            <a:avLst/>
          </a:prstGeom>
        </p:spPr>
      </p:pic>
      <p:sp>
        <p:nvSpPr>
          <p:cNvPr id="3" name="Title 2">
            <a:extLst>
              <a:ext uri="{FF2B5EF4-FFF2-40B4-BE49-F238E27FC236}">
                <a16:creationId xmlns:a16="http://schemas.microsoft.com/office/drawing/2014/main" id="{506B1518-365C-2B61-3B64-C67B9EFA3137}"/>
              </a:ext>
            </a:extLst>
          </p:cNvPr>
          <p:cNvSpPr>
            <a:spLocks noGrp="1"/>
          </p:cNvSpPr>
          <p:nvPr>
            <p:ph type="title"/>
          </p:nvPr>
        </p:nvSpPr>
        <p:spPr>
          <a:xfrm>
            <a:off x="588264" y="2875002"/>
            <a:ext cx="4127692" cy="1107996"/>
          </a:xfrm>
        </p:spPr>
        <p:txBody>
          <a:bodyPr vert="horz" wrap="square" lIns="0" tIns="0" rIns="0" bIns="0" rtlCol="0" anchor="ctr">
            <a:spAutoFit/>
          </a:bodyPr>
          <a:lstStyle/>
          <a:p>
            <a:r>
              <a:rPr lang="en-US" dirty="0"/>
              <a:t>CNCF Sandbox Project</a:t>
            </a:r>
          </a:p>
        </p:txBody>
      </p:sp>
      <p:sp>
        <p:nvSpPr>
          <p:cNvPr id="6" name="TextBox 5">
            <a:extLst>
              <a:ext uri="{FF2B5EF4-FFF2-40B4-BE49-F238E27FC236}">
                <a16:creationId xmlns:a16="http://schemas.microsoft.com/office/drawing/2014/main" id="{0167AC28-85A2-9B35-78BB-1964F2787AC4}"/>
              </a:ext>
            </a:extLst>
          </p:cNvPr>
          <p:cNvSpPr txBox="1"/>
          <p:nvPr/>
        </p:nvSpPr>
        <p:spPr>
          <a:xfrm>
            <a:off x="5118087" y="5342562"/>
            <a:ext cx="4715916" cy="557014"/>
          </a:xfrm>
          <a:prstGeom prst="roundRect">
            <a:avLst>
              <a:gd name="adj" fmla="val 50000"/>
            </a:avLst>
          </a:prstGeom>
          <a:gradFill flip="none" rotWithShape="1">
            <a:gsLst>
              <a:gs pos="35000">
                <a:srgbClr val="2A446F"/>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2000" b="1" i="0" u="none" strike="noStrike" cap="none" spc="0" normalizeH="0" baseline="0">
                <a:ln w="3175">
                  <a:noFill/>
                </a:ln>
                <a:gradFill>
                  <a:gsLst>
                    <a:gs pos="53933">
                      <a:srgbClr val="FFFFFF"/>
                    </a:gs>
                    <a:gs pos="38000">
                      <a:srgbClr val="FFFFFF"/>
                    </a:gs>
                  </a:gsLst>
                  <a:path path="circle">
                    <a:fillToRect l="100000" b="100000"/>
                  </a:path>
                </a:gra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https://www.cncf.io/projects/radius/</a:t>
            </a:r>
          </a:p>
        </p:txBody>
      </p:sp>
    </p:spTree>
    <p:extLst>
      <p:ext uri="{BB962C8B-B14F-4D97-AF65-F5344CB8AC3E}">
        <p14:creationId xmlns:p14="http://schemas.microsoft.com/office/powerpoint/2010/main" val="17175325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F1F72-0BBE-4C2A-1109-4A2FA686437B}"/>
              </a:ext>
            </a:extLst>
          </p:cNvPr>
          <p:cNvSpPr>
            <a:spLocks noGrp="1"/>
          </p:cNvSpPr>
          <p:nvPr>
            <p:ph type="title"/>
          </p:nvPr>
        </p:nvSpPr>
        <p:spPr>
          <a:xfrm>
            <a:off x="588963" y="3152001"/>
            <a:ext cx="4127500" cy="553998"/>
          </a:xfrm>
        </p:spPr>
        <p:txBody>
          <a:bodyPr/>
          <a:lstStyle/>
          <a:p>
            <a:r>
              <a:rPr lang="en-US" dirty="0"/>
              <a:t>Radius Community</a:t>
            </a:r>
          </a:p>
        </p:txBody>
      </p:sp>
      <p:grpSp>
        <p:nvGrpSpPr>
          <p:cNvPr id="53" name="Group 52">
            <a:extLst>
              <a:ext uri="{FF2B5EF4-FFF2-40B4-BE49-F238E27FC236}">
                <a16:creationId xmlns:a16="http://schemas.microsoft.com/office/drawing/2014/main" id="{2E6ACA4A-B7EC-47E5-286F-8F717F2F2B40}"/>
              </a:ext>
            </a:extLst>
          </p:cNvPr>
          <p:cNvGrpSpPr/>
          <p:nvPr/>
        </p:nvGrpSpPr>
        <p:grpSpPr>
          <a:xfrm>
            <a:off x="7246972" y="9668364"/>
            <a:ext cx="4692205" cy="647324"/>
            <a:chOff x="1764245" y="4363502"/>
            <a:chExt cx="4227559" cy="635981"/>
          </a:xfrm>
        </p:grpSpPr>
        <p:sp>
          <p:nvSpPr>
            <p:cNvPr id="54" name="Rounded Rectangle 1">
              <a:extLst>
                <a:ext uri="{FF2B5EF4-FFF2-40B4-BE49-F238E27FC236}">
                  <a16:creationId xmlns:a16="http://schemas.microsoft.com/office/drawing/2014/main" id="{9BFE26BF-7FD5-9298-1DE7-3F4A32C2EC11}"/>
                </a:ext>
              </a:extLst>
            </p:cNvPr>
            <p:cNvSpPr/>
            <p:nvPr/>
          </p:nvSpPr>
          <p:spPr bwMode="auto">
            <a:xfrm>
              <a:off x="1764245" y="4363502"/>
              <a:ext cx="3766710" cy="635981"/>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55" name="TextBox 54">
              <a:extLst>
                <a:ext uri="{FF2B5EF4-FFF2-40B4-BE49-F238E27FC236}">
                  <a16:creationId xmlns:a16="http://schemas.microsoft.com/office/drawing/2014/main" id="{B60A3775-3883-DD09-676F-A05ABEAE0D0F}"/>
                </a:ext>
              </a:extLst>
            </p:cNvPr>
            <p:cNvSpPr txBox="1"/>
            <p:nvPr/>
          </p:nvSpPr>
          <p:spPr>
            <a:xfrm>
              <a:off x="2225094" y="4436627"/>
              <a:ext cx="3766710"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err="1">
                  <a:ln w="3175">
                    <a:noFill/>
                  </a:ln>
                  <a:effectLst/>
                  <a:uLnTx/>
                  <a:uFillTx/>
                  <a:latin typeface="Segoe UI Semibold"/>
                  <a:ea typeface="+mn-ea"/>
                  <a:cs typeface="Segoe UI"/>
                </a:rPr>
                <a:t>aka.ms</a:t>
              </a:r>
              <a:r>
                <a:rPr kumimoji="0" lang="en-US" sz="2000" b="0" i="0" u="none" strike="noStrike" kern="1200" cap="none" spc="-50" normalizeH="0" baseline="0" noProof="0" dirty="0">
                  <a:ln w="3175">
                    <a:noFill/>
                  </a:ln>
                  <a:effectLst/>
                  <a:uLnTx/>
                  <a:uFillTx/>
                  <a:latin typeface="Segoe UI Semibold"/>
                  <a:ea typeface="+mn-ea"/>
                  <a:cs typeface="Segoe UI"/>
                </a:rPr>
                <a:t>/radius/community-call</a:t>
              </a:r>
              <a:endParaRPr kumimoji="0" lang="en-US" sz="1400" b="0" i="0" u="none" strike="noStrike" kern="1200" cap="none" spc="0" normalizeH="0" baseline="0" noProof="0" dirty="0">
                <a:ln>
                  <a:noFill/>
                </a:ln>
                <a:effectLst/>
                <a:uLnTx/>
                <a:uFillTx/>
                <a:latin typeface="Segoe UI"/>
                <a:ea typeface="+mn-ea"/>
                <a:cs typeface="Segoe UI"/>
              </a:endParaRPr>
            </a:p>
          </p:txBody>
        </p:sp>
      </p:grpSp>
      <p:grpSp>
        <p:nvGrpSpPr>
          <p:cNvPr id="5" name="Group 4">
            <a:extLst>
              <a:ext uri="{FF2B5EF4-FFF2-40B4-BE49-F238E27FC236}">
                <a16:creationId xmlns:a16="http://schemas.microsoft.com/office/drawing/2014/main" id="{EA9167E0-5311-E0EF-CCE6-F690082FFBF5}"/>
              </a:ext>
            </a:extLst>
          </p:cNvPr>
          <p:cNvGrpSpPr/>
          <p:nvPr/>
        </p:nvGrpSpPr>
        <p:grpSpPr>
          <a:xfrm>
            <a:off x="5518595" y="1534067"/>
            <a:ext cx="3510780" cy="594478"/>
            <a:chOff x="5366195" y="1381667"/>
            <a:chExt cx="3510780" cy="594478"/>
          </a:xfrm>
        </p:grpSpPr>
        <p:sp>
          <p:nvSpPr>
            <p:cNvPr id="6" name="Rounded Rectangle 1">
              <a:extLst>
                <a:ext uri="{FF2B5EF4-FFF2-40B4-BE49-F238E27FC236}">
                  <a16:creationId xmlns:a16="http://schemas.microsoft.com/office/drawing/2014/main" id="{2A413713-243F-B42D-337F-54F85A110D83}"/>
                </a:ext>
              </a:extLst>
            </p:cNvPr>
            <p:cNvSpPr/>
            <p:nvPr/>
          </p:nvSpPr>
          <p:spPr bwMode="auto">
            <a:xfrm>
              <a:off x="5366195" y="1381667"/>
              <a:ext cx="3483622" cy="594478"/>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7" name="TextBox 6">
              <a:extLst>
                <a:ext uri="{FF2B5EF4-FFF2-40B4-BE49-F238E27FC236}">
                  <a16:creationId xmlns:a16="http://schemas.microsoft.com/office/drawing/2014/main" id="{F6749BF9-C8E1-658B-E049-9ED693A9D521}"/>
                </a:ext>
              </a:extLst>
            </p:cNvPr>
            <p:cNvSpPr txBox="1"/>
            <p:nvPr/>
          </p:nvSpPr>
          <p:spPr>
            <a:xfrm>
              <a:off x="5892960" y="1469627"/>
              <a:ext cx="2984015"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err="1">
                  <a:ln w="3175">
                    <a:noFill/>
                  </a:ln>
                  <a:effectLst/>
                  <a:uLnTx/>
                  <a:uFillTx/>
                  <a:latin typeface="Segoe UI Semibold"/>
                  <a:ea typeface="+mn-ea"/>
                  <a:cs typeface="Segoe UI"/>
                </a:rPr>
                <a:t>aka.ms</a:t>
              </a:r>
              <a:r>
                <a:rPr kumimoji="0" lang="en-US" sz="2000" b="0" i="0" u="none" strike="noStrike" kern="1200" cap="none" spc="-50" normalizeH="0" baseline="0" noProof="0" dirty="0">
                  <a:ln w="3175">
                    <a:noFill/>
                  </a:ln>
                  <a:effectLst/>
                  <a:uLnTx/>
                  <a:uFillTx/>
                  <a:latin typeface="Segoe UI Semibold"/>
                  <a:ea typeface="+mn-ea"/>
                  <a:cs typeface="Segoe UI"/>
                </a:rPr>
                <a:t>/radius/discord</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8" name="Graphic 38">
              <a:extLst>
                <a:ext uri="{FF2B5EF4-FFF2-40B4-BE49-F238E27FC236}">
                  <a16:creationId xmlns:a16="http://schemas.microsoft.com/office/drawing/2014/main" id="{A034DB86-EACC-3777-0ABB-ED1175889D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57939" y="1519591"/>
              <a:ext cx="330539" cy="330539"/>
            </a:xfrm>
            <a:prstGeom prst="rect">
              <a:avLst/>
            </a:prstGeom>
          </p:spPr>
        </p:pic>
      </p:grpSp>
      <p:grpSp>
        <p:nvGrpSpPr>
          <p:cNvPr id="33" name="Group 32">
            <a:extLst>
              <a:ext uri="{FF2B5EF4-FFF2-40B4-BE49-F238E27FC236}">
                <a16:creationId xmlns:a16="http://schemas.microsoft.com/office/drawing/2014/main" id="{53FBBB10-CD64-FE95-2CB2-F41D34F19DF1}"/>
              </a:ext>
            </a:extLst>
          </p:cNvPr>
          <p:cNvGrpSpPr/>
          <p:nvPr/>
        </p:nvGrpSpPr>
        <p:grpSpPr>
          <a:xfrm>
            <a:off x="5518595" y="4354394"/>
            <a:ext cx="4095571" cy="707886"/>
            <a:chOff x="5518595" y="4354394"/>
            <a:chExt cx="4095571" cy="707886"/>
          </a:xfrm>
        </p:grpSpPr>
        <p:sp>
          <p:nvSpPr>
            <p:cNvPr id="10" name="Rounded Rectangle 1">
              <a:extLst>
                <a:ext uri="{FF2B5EF4-FFF2-40B4-BE49-F238E27FC236}">
                  <a16:creationId xmlns:a16="http://schemas.microsoft.com/office/drawing/2014/main" id="{7B9CEBBA-9A4F-B12D-44A6-08F2892B42C3}"/>
                </a:ext>
              </a:extLst>
            </p:cNvPr>
            <p:cNvSpPr/>
            <p:nvPr/>
          </p:nvSpPr>
          <p:spPr bwMode="auto">
            <a:xfrm>
              <a:off x="5518595" y="4413974"/>
              <a:ext cx="4095571" cy="594478"/>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rPr>
                <a:t>      </a:t>
              </a:r>
            </a:p>
          </p:txBody>
        </p:sp>
        <p:sp>
          <p:nvSpPr>
            <p:cNvPr id="11" name="TextBox 10">
              <a:extLst>
                <a:ext uri="{FF2B5EF4-FFF2-40B4-BE49-F238E27FC236}">
                  <a16:creationId xmlns:a16="http://schemas.microsoft.com/office/drawing/2014/main" id="{E5A2F368-13D9-FAB5-26B1-5B9D5A2AFDC7}"/>
                </a:ext>
              </a:extLst>
            </p:cNvPr>
            <p:cNvSpPr txBox="1"/>
            <p:nvPr/>
          </p:nvSpPr>
          <p:spPr>
            <a:xfrm>
              <a:off x="6073227" y="4354394"/>
              <a:ext cx="3508201" cy="707886"/>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err="1">
                  <a:ln w="3175">
                    <a:noFill/>
                  </a:ln>
                  <a:effectLst/>
                  <a:uLnTx/>
                  <a:uFillTx/>
                  <a:latin typeface="Segoe UI Semibold"/>
                  <a:ea typeface="+mn-ea"/>
                  <a:cs typeface="Segoe UI"/>
                </a:rPr>
                <a:t>aka.ms</a:t>
              </a:r>
              <a:r>
                <a:rPr kumimoji="0" lang="en-US" sz="2000" b="0" i="0" u="none" strike="noStrike" kern="1200" cap="none" spc="-50" normalizeH="0" baseline="0" noProof="0" dirty="0">
                  <a:ln w="3175">
                    <a:noFill/>
                  </a:ln>
                  <a:effectLst/>
                  <a:uLnTx/>
                  <a:uFillTx/>
                  <a:latin typeface="Segoe UI Semibold"/>
                  <a:ea typeface="+mn-ea"/>
                  <a:cs typeface="Segoe UI"/>
                </a:rPr>
                <a:t>/radius</a:t>
              </a:r>
              <a:r>
                <a:rPr lang="en-US" sz="2000" spc="-50" dirty="0">
                  <a:ln w="3175">
                    <a:noFill/>
                  </a:ln>
                  <a:latin typeface="Segoe UI Semibold"/>
                  <a:cs typeface="Segoe UI"/>
                </a:rPr>
                <a:t>-office-hours</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63" name="Graphic 62" descr="Vlog with solid fill">
            <a:extLst>
              <a:ext uri="{FF2B5EF4-FFF2-40B4-BE49-F238E27FC236}">
                <a16:creationId xmlns:a16="http://schemas.microsoft.com/office/drawing/2014/main" id="{7A326AD6-457C-E941-5BE9-4AB1E2C555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0339" y="4547078"/>
            <a:ext cx="362888" cy="362888"/>
          </a:xfrm>
          <a:prstGeom prst="rect">
            <a:avLst/>
          </a:prstGeom>
        </p:spPr>
      </p:pic>
      <p:grpSp>
        <p:nvGrpSpPr>
          <p:cNvPr id="24" name="Group 23">
            <a:extLst>
              <a:ext uri="{FF2B5EF4-FFF2-40B4-BE49-F238E27FC236}">
                <a16:creationId xmlns:a16="http://schemas.microsoft.com/office/drawing/2014/main" id="{C7626977-E8E6-7913-6158-AEECD4AA60AC}"/>
              </a:ext>
            </a:extLst>
          </p:cNvPr>
          <p:cNvGrpSpPr/>
          <p:nvPr/>
        </p:nvGrpSpPr>
        <p:grpSpPr>
          <a:xfrm>
            <a:off x="5518595" y="2974020"/>
            <a:ext cx="4284681" cy="594478"/>
            <a:chOff x="5518595" y="2935576"/>
            <a:chExt cx="4284681" cy="594478"/>
          </a:xfrm>
        </p:grpSpPr>
        <p:grpSp>
          <p:nvGrpSpPr>
            <p:cNvPr id="19" name="Group 18">
              <a:extLst>
                <a:ext uri="{FF2B5EF4-FFF2-40B4-BE49-F238E27FC236}">
                  <a16:creationId xmlns:a16="http://schemas.microsoft.com/office/drawing/2014/main" id="{129066BD-40EF-6077-9A4D-1C60EA875B36}"/>
                </a:ext>
              </a:extLst>
            </p:cNvPr>
            <p:cNvGrpSpPr/>
            <p:nvPr/>
          </p:nvGrpSpPr>
          <p:grpSpPr>
            <a:xfrm>
              <a:off x="5518595" y="2935576"/>
              <a:ext cx="4284681" cy="594478"/>
              <a:chOff x="5518595" y="2678851"/>
              <a:chExt cx="4284681" cy="594478"/>
            </a:xfrm>
          </p:grpSpPr>
          <p:sp>
            <p:nvSpPr>
              <p:cNvPr id="50" name="Rounded Rectangle 1">
                <a:extLst>
                  <a:ext uri="{FF2B5EF4-FFF2-40B4-BE49-F238E27FC236}">
                    <a16:creationId xmlns:a16="http://schemas.microsoft.com/office/drawing/2014/main" id="{782E85A0-965E-217E-1BC7-79811F113694}"/>
                  </a:ext>
                </a:extLst>
              </p:cNvPr>
              <p:cNvSpPr/>
              <p:nvPr/>
            </p:nvSpPr>
            <p:spPr bwMode="auto">
              <a:xfrm>
                <a:off x="5518595" y="2678851"/>
                <a:ext cx="4127500" cy="594478"/>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rPr>
                  <a:t> </a:t>
                </a:r>
              </a:p>
            </p:txBody>
          </p:sp>
          <p:sp>
            <p:nvSpPr>
              <p:cNvPr id="51" name="TextBox 50">
                <a:extLst>
                  <a:ext uri="{FF2B5EF4-FFF2-40B4-BE49-F238E27FC236}">
                    <a16:creationId xmlns:a16="http://schemas.microsoft.com/office/drawing/2014/main" id="{C732578A-6B3A-69F5-EE1C-745B3AE397AE}"/>
                  </a:ext>
                </a:extLst>
              </p:cNvPr>
              <p:cNvSpPr txBox="1"/>
              <p:nvPr/>
            </p:nvSpPr>
            <p:spPr>
              <a:xfrm>
                <a:off x="6044287" y="2785259"/>
                <a:ext cx="3758989"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err="1">
                    <a:ln w="3175">
                      <a:noFill/>
                    </a:ln>
                    <a:effectLst/>
                    <a:uLnTx/>
                    <a:uFillTx/>
                    <a:latin typeface="Segoe UI Semibold"/>
                    <a:ea typeface="+mn-ea"/>
                    <a:cs typeface="Segoe UI"/>
                  </a:rPr>
                  <a:t>aka.ms</a:t>
                </a:r>
                <a:r>
                  <a:rPr kumimoji="0" lang="en-US" sz="2000" b="0" i="0" u="none" strike="noStrike" kern="1200" cap="none" spc="-50" normalizeH="0" baseline="0" noProof="0" dirty="0">
                    <a:ln w="3175">
                      <a:noFill/>
                    </a:ln>
                    <a:effectLst/>
                    <a:uLnTx/>
                    <a:uFillTx/>
                    <a:latin typeface="Segoe UI Semibold"/>
                    <a:ea typeface="+mn-ea"/>
                    <a:cs typeface="Segoe UI"/>
                  </a:rPr>
                  <a:t>/radius/</a:t>
                </a:r>
                <a:r>
                  <a:rPr lang="en-US" sz="2000" spc="-50" dirty="0">
                    <a:ln w="3175">
                      <a:noFill/>
                    </a:ln>
                    <a:latin typeface="Segoe UI Semibold"/>
                    <a:cs typeface="Segoe UI"/>
                  </a:rPr>
                  <a:t>community-call</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23" name="Graphic 22" descr="Receiver with solid fill">
              <a:extLst>
                <a:ext uri="{FF2B5EF4-FFF2-40B4-BE49-F238E27FC236}">
                  <a16:creationId xmlns:a16="http://schemas.microsoft.com/office/drawing/2014/main" id="{E07D7097-7247-315B-9F53-8E3CAE6371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59216" y="3041984"/>
              <a:ext cx="381662" cy="381662"/>
            </a:xfrm>
            <a:prstGeom prst="rect">
              <a:avLst/>
            </a:prstGeom>
          </p:spPr>
        </p:pic>
      </p:grpSp>
    </p:spTree>
    <p:extLst>
      <p:ext uri="{BB962C8B-B14F-4D97-AF65-F5344CB8AC3E}">
        <p14:creationId xmlns:p14="http://schemas.microsoft.com/office/powerpoint/2010/main" val="23478277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E93A434A-0354-7925-8F0E-9CA1B1EEFDC3}"/>
              </a:ext>
            </a:extLst>
          </p:cNvPr>
          <p:cNvSpPr/>
          <p:nvPr/>
        </p:nvSpPr>
        <p:spPr bwMode="auto">
          <a:xfrm>
            <a:off x="0" y="4833696"/>
            <a:ext cx="12192000" cy="1092749"/>
          </a:xfrm>
          <a:prstGeom prst="rect">
            <a:avLst/>
          </a:prstGeom>
          <a:gradFill flip="none" rotWithShape="1">
            <a:gsLst>
              <a:gs pos="100000">
                <a:schemeClr val="bg1">
                  <a:lumMod val="95000"/>
                </a:schemeClr>
              </a:gs>
              <a:gs pos="0">
                <a:schemeClr val="bg1">
                  <a:lumMod val="95000"/>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5" name="Graphic 5">
            <a:extLst>
              <a:ext uri="{FF2B5EF4-FFF2-40B4-BE49-F238E27FC236}">
                <a16:creationId xmlns:a16="http://schemas.microsoft.com/office/drawing/2014/main" id="{C3D1F57A-A455-F2A3-7A3E-5B5DDFA1BC1E}"/>
              </a:ext>
            </a:extLst>
          </p:cNvPr>
          <p:cNvGrpSpPr/>
          <p:nvPr/>
        </p:nvGrpSpPr>
        <p:grpSpPr>
          <a:xfrm>
            <a:off x="3603299" y="2151017"/>
            <a:ext cx="4985402" cy="1351672"/>
            <a:chOff x="-2818025" y="-5811011"/>
            <a:chExt cx="9699833" cy="2629880"/>
          </a:xfrm>
        </p:grpSpPr>
        <p:sp>
          <p:nvSpPr>
            <p:cNvPr id="6" name="Freeform: Shape 5">
              <a:extLst>
                <a:ext uri="{FF2B5EF4-FFF2-40B4-BE49-F238E27FC236}">
                  <a16:creationId xmlns:a16="http://schemas.microsoft.com/office/drawing/2014/main" id="{699A1F6B-8758-F45E-301D-51C77C76F0D0}"/>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aphic 5">
              <a:extLst>
                <a:ext uri="{FF2B5EF4-FFF2-40B4-BE49-F238E27FC236}">
                  <a16:creationId xmlns:a16="http://schemas.microsoft.com/office/drawing/2014/main" id="{FBF1143D-3D1E-282F-4288-21F84AA94BAA}"/>
                </a:ext>
              </a:extLst>
            </p:cNvPr>
            <p:cNvGrpSpPr/>
            <p:nvPr/>
          </p:nvGrpSpPr>
          <p:grpSpPr>
            <a:xfrm>
              <a:off x="-2818025" y="-5577556"/>
              <a:ext cx="1278374" cy="2396371"/>
              <a:chOff x="-2818025" y="-5577556"/>
              <a:chExt cx="1278374" cy="2396371"/>
            </a:xfrm>
          </p:grpSpPr>
          <p:sp>
            <p:nvSpPr>
              <p:cNvPr id="16" name="Freeform: Shape 15">
                <a:extLst>
                  <a:ext uri="{FF2B5EF4-FFF2-40B4-BE49-F238E27FC236}">
                    <a16:creationId xmlns:a16="http://schemas.microsoft.com/office/drawing/2014/main" id="{BA6C518C-42DC-D11B-D074-B7E996472CC1}"/>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2613CE0E-A65B-3628-14DF-1DB40E18AC95}"/>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319E501-9766-F2A4-BE48-D7B37610321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B7EA5DB-82C3-70B4-C9BC-E4E3F3FE6240}"/>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C916917-CC75-A64D-058E-918DF8DD67AA}"/>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180F1E5-31E3-D95C-EEB7-DEB6E585D53F}"/>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2172D32-6360-5466-C17D-7AA0B36B37AD}"/>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F816AB5D-764D-A422-722C-69D9652AAC9E}"/>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8E00E0EE-8062-98C7-BA70-E78C772C1382}"/>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0E022E36-50A6-EDA4-CB6B-B0AAE4F62DFB}"/>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63CEEB07-4A74-5DD2-188E-A58BBD9D9014}"/>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C0C201F7-F30A-F825-4FAA-F0442B9E1D85}"/>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2D27D1EA-929A-7627-C3A6-B1336D01ECF1}"/>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11619B38-DC40-952B-D6FA-45B483CDEE8A}"/>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5C61942-BF02-4F7E-B00B-2FE0DD88ED1A}"/>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aphic 5">
              <a:extLst>
                <a:ext uri="{FF2B5EF4-FFF2-40B4-BE49-F238E27FC236}">
                  <a16:creationId xmlns:a16="http://schemas.microsoft.com/office/drawing/2014/main" id="{B0254DF3-64BE-29EF-9532-FA6115D2F60F}"/>
                </a:ext>
              </a:extLst>
            </p:cNvPr>
            <p:cNvGrpSpPr/>
            <p:nvPr/>
          </p:nvGrpSpPr>
          <p:grpSpPr>
            <a:xfrm>
              <a:off x="81604" y="-5811011"/>
              <a:ext cx="6800204" cy="2064851"/>
              <a:chOff x="81604" y="-5811011"/>
              <a:chExt cx="6800204" cy="2064851"/>
            </a:xfrm>
            <a:solidFill>
              <a:srgbClr val="C74325"/>
            </a:solidFill>
          </p:grpSpPr>
          <p:sp>
            <p:nvSpPr>
              <p:cNvPr id="9" name="Freeform: Shape 8">
                <a:extLst>
                  <a:ext uri="{FF2B5EF4-FFF2-40B4-BE49-F238E27FC236}">
                    <a16:creationId xmlns:a16="http://schemas.microsoft.com/office/drawing/2014/main" id="{C1988ABD-6123-BFB3-3D19-2BB17DC1BF37}"/>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CDCA8DDA-6367-5253-DF68-5825605659B3}"/>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3D2A88ED-0D54-2ABC-92C2-65754387EB42}"/>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DE1B03F3-694C-9FEA-01F6-735210BE6388}"/>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5FD423C-76FA-393B-E4D0-433AFB82ECBA}"/>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D48A7CD3-14E5-CFCC-0892-44E68BE89B5F}"/>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9800B21F-5386-07E8-56CB-97CE6854C628}"/>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0" name="Group 39">
            <a:extLst>
              <a:ext uri="{FF2B5EF4-FFF2-40B4-BE49-F238E27FC236}">
                <a16:creationId xmlns:a16="http://schemas.microsoft.com/office/drawing/2014/main" id="{03DB6830-EE86-5EFB-9561-D90B16CDA0B3}"/>
              </a:ext>
            </a:extLst>
          </p:cNvPr>
          <p:cNvGrpSpPr/>
          <p:nvPr/>
        </p:nvGrpSpPr>
        <p:grpSpPr>
          <a:xfrm>
            <a:off x="5967337" y="4571544"/>
            <a:ext cx="3988589" cy="594478"/>
            <a:chOff x="5424090" y="4523129"/>
            <a:chExt cx="4212452" cy="627844"/>
          </a:xfrm>
        </p:grpSpPr>
        <p:sp>
          <p:nvSpPr>
            <p:cNvPr id="34" name="Rounded Rectangle 33">
              <a:extLst>
                <a:ext uri="{FF2B5EF4-FFF2-40B4-BE49-F238E27FC236}">
                  <a16:creationId xmlns:a16="http://schemas.microsoft.com/office/drawing/2014/main" id="{894AABBE-BBAD-67C6-D2B2-357C623D0731}"/>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31" name="TextBox 30">
              <a:extLst>
                <a:ext uri="{FF2B5EF4-FFF2-40B4-BE49-F238E27FC236}">
                  <a16:creationId xmlns:a16="http://schemas.microsoft.com/office/drawing/2014/main" id="{DFAC87B8-6CF0-BF73-948B-E4A7ED05AEC7}"/>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github.com/radius-project</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32" name="Graphic 56">
              <a:extLst>
                <a:ext uri="{FF2B5EF4-FFF2-40B4-BE49-F238E27FC236}">
                  <a16:creationId xmlns:a16="http://schemas.microsoft.com/office/drawing/2014/main" id="{9F32A370-CDB4-DEC0-75F9-7ED2FB4810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636981" y="4622003"/>
              <a:ext cx="413164" cy="413162"/>
            </a:xfrm>
            <a:prstGeom prst="rect">
              <a:avLst/>
            </a:prstGeom>
            <a:effectLst/>
          </p:spPr>
        </p:pic>
      </p:grpSp>
      <p:grpSp>
        <p:nvGrpSpPr>
          <p:cNvPr id="36" name="Group 35">
            <a:extLst>
              <a:ext uri="{FF2B5EF4-FFF2-40B4-BE49-F238E27FC236}">
                <a16:creationId xmlns:a16="http://schemas.microsoft.com/office/drawing/2014/main" id="{62593F87-BC5D-AAD7-4057-007D7C7F59AC}"/>
              </a:ext>
            </a:extLst>
          </p:cNvPr>
          <p:cNvGrpSpPr/>
          <p:nvPr/>
        </p:nvGrpSpPr>
        <p:grpSpPr>
          <a:xfrm>
            <a:off x="2645948" y="4571544"/>
            <a:ext cx="2196991" cy="594478"/>
            <a:chOff x="1399986" y="4275496"/>
            <a:chExt cx="2675619" cy="723990"/>
          </a:xfrm>
        </p:grpSpPr>
        <p:sp>
          <p:nvSpPr>
            <p:cNvPr id="2" name="Rounded Rectangle 1">
              <a:extLst>
                <a:ext uri="{FF2B5EF4-FFF2-40B4-BE49-F238E27FC236}">
                  <a16:creationId xmlns:a16="http://schemas.microsoft.com/office/drawing/2014/main" id="{84917BA3-B452-B9D0-ED83-0F29492D9992}"/>
                </a:ext>
              </a:extLst>
            </p:cNvPr>
            <p:cNvSpPr/>
            <p:nvPr/>
          </p:nvSpPr>
          <p:spPr bwMode="auto">
            <a:xfrm>
              <a:off x="1399986" y="4275496"/>
              <a:ext cx="2675619" cy="723990"/>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76BF1FE4-BBE4-7BD3-3982-E8A9BBC0DB03}"/>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radapp.io</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37" name="Graphic 36">
              <a:extLst>
                <a:ext uri="{FF2B5EF4-FFF2-40B4-BE49-F238E27FC236}">
                  <a16:creationId xmlns:a16="http://schemas.microsoft.com/office/drawing/2014/main" id="{A0C98D62-845D-2083-D5F9-8D5787D6CA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3064" y="4425528"/>
              <a:ext cx="423927" cy="423927"/>
            </a:xfrm>
            <a:prstGeom prst="rect">
              <a:avLst/>
            </a:prstGeom>
          </p:spPr>
        </p:pic>
      </p:grpSp>
    </p:spTree>
    <p:extLst>
      <p:ext uri="{BB962C8B-B14F-4D97-AF65-F5344CB8AC3E}">
        <p14:creationId xmlns:p14="http://schemas.microsoft.com/office/powerpoint/2010/main" val="736753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9C942-2F6D-A84C-2E50-E7B4CB9F382C}"/>
              </a:ext>
            </a:extLst>
          </p:cNvPr>
          <p:cNvSpPr>
            <a:spLocks noGrp="1"/>
          </p:cNvSpPr>
          <p:nvPr>
            <p:ph type="title"/>
          </p:nvPr>
        </p:nvSpPr>
        <p:spPr/>
        <p:txBody>
          <a:bodyPr/>
          <a:lstStyle/>
          <a:p>
            <a:r>
              <a:rPr lang="en-AU" dirty="0"/>
              <a:t>Thanks for listening</a:t>
            </a:r>
          </a:p>
        </p:txBody>
      </p:sp>
      <p:grpSp>
        <p:nvGrpSpPr>
          <p:cNvPr id="3" name="Group 2">
            <a:extLst>
              <a:ext uri="{FF2B5EF4-FFF2-40B4-BE49-F238E27FC236}">
                <a16:creationId xmlns:a16="http://schemas.microsoft.com/office/drawing/2014/main" id="{8358E6BC-9313-B42B-ADC5-0B2B54F9B416}"/>
              </a:ext>
            </a:extLst>
          </p:cNvPr>
          <p:cNvGrpSpPr/>
          <p:nvPr/>
        </p:nvGrpSpPr>
        <p:grpSpPr>
          <a:xfrm>
            <a:off x="4101705" y="2661471"/>
            <a:ext cx="3988589" cy="594478"/>
            <a:chOff x="5424090" y="4523129"/>
            <a:chExt cx="4212452" cy="627844"/>
          </a:xfrm>
        </p:grpSpPr>
        <p:sp>
          <p:nvSpPr>
            <p:cNvPr id="4" name="Rounded Rectangle 33">
              <a:extLst>
                <a:ext uri="{FF2B5EF4-FFF2-40B4-BE49-F238E27FC236}">
                  <a16:creationId xmlns:a16="http://schemas.microsoft.com/office/drawing/2014/main" id="{7EA25BFB-E26A-1B1E-647A-E42CFA2EDBEC}"/>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E3F5C3F4-8542-EEBB-DD49-F772412F8142}"/>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github.com/willvelida</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6" name="Graphic 56">
              <a:extLst>
                <a:ext uri="{FF2B5EF4-FFF2-40B4-BE49-F238E27FC236}">
                  <a16:creationId xmlns:a16="http://schemas.microsoft.com/office/drawing/2014/main" id="{CB6206ED-CFA9-B19A-E463-D1C13340BE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36981" y="4622003"/>
              <a:ext cx="413164" cy="413162"/>
            </a:xfrm>
            <a:prstGeom prst="rect">
              <a:avLst/>
            </a:prstGeom>
            <a:effectLst/>
          </p:spPr>
        </p:pic>
      </p:grpSp>
      <p:grpSp>
        <p:nvGrpSpPr>
          <p:cNvPr id="7" name="Group 6">
            <a:extLst>
              <a:ext uri="{FF2B5EF4-FFF2-40B4-BE49-F238E27FC236}">
                <a16:creationId xmlns:a16="http://schemas.microsoft.com/office/drawing/2014/main" id="{E2F3D4D0-51E6-4ADC-D33E-757793EE8CD4}"/>
              </a:ext>
            </a:extLst>
          </p:cNvPr>
          <p:cNvGrpSpPr/>
          <p:nvPr/>
        </p:nvGrpSpPr>
        <p:grpSpPr>
          <a:xfrm>
            <a:off x="4101705" y="3349568"/>
            <a:ext cx="3988589" cy="594478"/>
            <a:chOff x="5424090" y="4523129"/>
            <a:chExt cx="4212452" cy="627844"/>
          </a:xfrm>
        </p:grpSpPr>
        <p:sp>
          <p:nvSpPr>
            <p:cNvPr id="8" name="Rounded Rectangle 33">
              <a:extLst>
                <a:ext uri="{FF2B5EF4-FFF2-40B4-BE49-F238E27FC236}">
                  <a16:creationId xmlns:a16="http://schemas.microsoft.com/office/drawing/2014/main" id="{10B1AC92-17F9-5BB3-7783-5E56E8654A4F}"/>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9" name="TextBox 8">
              <a:extLst>
                <a:ext uri="{FF2B5EF4-FFF2-40B4-BE49-F238E27FC236}">
                  <a16:creationId xmlns:a16="http://schemas.microsoft.com/office/drawing/2014/main" id="{F267E20B-C01D-9B3C-4DE9-86A9C1BE11A2}"/>
                </a:ext>
              </a:extLst>
            </p:cNvPr>
            <p:cNvSpPr txBox="1"/>
            <p:nvPr/>
          </p:nvSpPr>
          <p:spPr>
            <a:xfrm>
              <a:off x="6181628" y="4632145"/>
              <a:ext cx="3404492" cy="357556"/>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dirty="0">
                  <a:ln w="3175">
                    <a:noFill/>
                  </a:ln>
                  <a:effectLst/>
                  <a:uLnTx/>
                  <a:uFillTx/>
                  <a:latin typeface="Segoe UI Semibold"/>
                  <a:ea typeface="+mn-ea"/>
                  <a:cs typeface="Segoe UI"/>
                </a:rPr>
                <a:t>bsky.app/profile/willvelida.com</a:t>
              </a:r>
              <a:endParaRPr kumimoji="0" lang="en-US" sz="1100" b="0" i="0" u="none" strike="noStrike" kern="1200" cap="none" spc="0" normalizeH="0" baseline="0" noProof="0" dirty="0">
                <a:ln>
                  <a:noFill/>
                </a:ln>
                <a:effectLst/>
                <a:uLnTx/>
                <a:uFillTx/>
                <a:latin typeface="Segoe UI"/>
                <a:ea typeface="+mn-ea"/>
                <a:cs typeface="Segoe UI"/>
              </a:endParaRPr>
            </a:p>
          </p:txBody>
        </p:sp>
      </p:grpSp>
      <p:grpSp>
        <p:nvGrpSpPr>
          <p:cNvPr id="11" name="Group 10">
            <a:extLst>
              <a:ext uri="{FF2B5EF4-FFF2-40B4-BE49-F238E27FC236}">
                <a16:creationId xmlns:a16="http://schemas.microsoft.com/office/drawing/2014/main" id="{6360C11F-8914-3DCE-28AA-9A5BEE6D3B76}"/>
              </a:ext>
            </a:extLst>
          </p:cNvPr>
          <p:cNvGrpSpPr/>
          <p:nvPr/>
        </p:nvGrpSpPr>
        <p:grpSpPr>
          <a:xfrm>
            <a:off x="4101705" y="4039178"/>
            <a:ext cx="3988589" cy="594478"/>
            <a:chOff x="5424090" y="4523129"/>
            <a:chExt cx="4212452" cy="627844"/>
          </a:xfrm>
        </p:grpSpPr>
        <p:sp>
          <p:nvSpPr>
            <p:cNvPr id="12" name="Rounded Rectangle 33">
              <a:extLst>
                <a:ext uri="{FF2B5EF4-FFF2-40B4-BE49-F238E27FC236}">
                  <a16:creationId xmlns:a16="http://schemas.microsoft.com/office/drawing/2014/main" id="{46B1074A-B6EF-F5EA-B8AB-9751E989C250}"/>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13" name="TextBox 12">
              <a:extLst>
                <a:ext uri="{FF2B5EF4-FFF2-40B4-BE49-F238E27FC236}">
                  <a16:creationId xmlns:a16="http://schemas.microsoft.com/office/drawing/2014/main" id="{9318B53E-7BF0-5924-417E-DCABEE6D0419}"/>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linkedin.com/in/willvelida</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14" name="Picture 2" descr="Linkedin icon - Free download on Iconfinder">
            <a:extLst>
              <a:ext uri="{FF2B5EF4-FFF2-40B4-BE49-F238E27FC236}">
                <a16:creationId xmlns:a16="http://schemas.microsoft.com/office/drawing/2014/main" id="{386A72ED-3CC0-F452-3CB3-03E97691CC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9457" y="4170701"/>
            <a:ext cx="331432" cy="33143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A81A399-7418-9773-58FD-534587CD6FC1}"/>
              </a:ext>
            </a:extLst>
          </p:cNvPr>
          <p:cNvGrpSpPr/>
          <p:nvPr/>
        </p:nvGrpSpPr>
        <p:grpSpPr>
          <a:xfrm>
            <a:off x="4101705" y="4728788"/>
            <a:ext cx="3988589" cy="594478"/>
            <a:chOff x="5424090" y="4523129"/>
            <a:chExt cx="4212452" cy="627844"/>
          </a:xfrm>
        </p:grpSpPr>
        <p:sp>
          <p:nvSpPr>
            <p:cNvPr id="16" name="Rounded Rectangle 33">
              <a:extLst>
                <a:ext uri="{FF2B5EF4-FFF2-40B4-BE49-F238E27FC236}">
                  <a16:creationId xmlns:a16="http://schemas.microsoft.com/office/drawing/2014/main" id="{A03DB941-3890-7CCE-8BF8-68348292B86A}"/>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17" name="TextBox 16">
              <a:extLst>
                <a:ext uri="{FF2B5EF4-FFF2-40B4-BE49-F238E27FC236}">
                  <a16:creationId xmlns:a16="http://schemas.microsoft.com/office/drawing/2014/main" id="{8AE1DE18-4705-39D5-72E7-99290AC3A241}"/>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youtube.com/@willvelida</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18" name="Picture 17" descr="A black background with a black square&#10;&#10;Description automatically generated with medium confidence">
            <a:extLst>
              <a:ext uri="{FF2B5EF4-FFF2-40B4-BE49-F238E27FC236}">
                <a16:creationId xmlns:a16="http://schemas.microsoft.com/office/drawing/2014/main" id="{EF747FC3-1B7C-B1C8-7DF1-B83B69F25E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9457" y="4866599"/>
            <a:ext cx="318856" cy="318856"/>
          </a:xfrm>
          <a:prstGeom prst="rect">
            <a:avLst/>
          </a:prstGeom>
        </p:spPr>
      </p:pic>
      <p:grpSp>
        <p:nvGrpSpPr>
          <p:cNvPr id="19" name="Group 18">
            <a:extLst>
              <a:ext uri="{FF2B5EF4-FFF2-40B4-BE49-F238E27FC236}">
                <a16:creationId xmlns:a16="http://schemas.microsoft.com/office/drawing/2014/main" id="{A1CFFC2E-EB1C-FCAA-BFDE-258F63A84A4C}"/>
              </a:ext>
            </a:extLst>
          </p:cNvPr>
          <p:cNvGrpSpPr/>
          <p:nvPr/>
        </p:nvGrpSpPr>
        <p:grpSpPr>
          <a:xfrm>
            <a:off x="4101705" y="1978276"/>
            <a:ext cx="3988589" cy="594478"/>
            <a:chOff x="5424090" y="4523129"/>
            <a:chExt cx="4212452" cy="627844"/>
          </a:xfrm>
        </p:grpSpPr>
        <p:sp>
          <p:nvSpPr>
            <p:cNvPr id="20" name="Rounded Rectangle 33">
              <a:extLst>
                <a:ext uri="{FF2B5EF4-FFF2-40B4-BE49-F238E27FC236}">
                  <a16:creationId xmlns:a16="http://schemas.microsoft.com/office/drawing/2014/main" id="{7607E502-CF97-D0E5-ABB5-A1846ACE754C}"/>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21" name="TextBox 20">
              <a:extLst>
                <a:ext uri="{FF2B5EF4-FFF2-40B4-BE49-F238E27FC236}">
                  <a16:creationId xmlns:a16="http://schemas.microsoft.com/office/drawing/2014/main" id="{49E1E1E7-A29B-7F21-BDFE-FECD8BF464CF}"/>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willvelida.com</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22" name="Graphic 21">
            <a:extLst>
              <a:ext uri="{FF2B5EF4-FFF2-40B4-BE49-F238E27FC236}">
                <a16:creationId xmlns:a16="http://schemas.microsoft.com/office/drawing/2014/main" id="{AE9B8ECA-66EE-10A4-583F-E6EB9D95694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10220" y="2101469"/>
            <a:ext cx="348093" cy="348092"/>
          </a:xfrm>
          <a:prstGeom prst="rect">
            <a:avLst/>
          </a:prstGeom>
        </p:spPr>
      </p:pic>
      <p:pic>
        <p:nvPicPr>
          <p:cNvPr id="3074" name="Picture 2" descr="Bluesky - Wikipedia">
            <a:extLst>
              <a:ext uri="{FF2B5EF4-FFF2-40B4-BE49-F238E27FC236}">
                <a16:creationId xmlns:a16="http://schemas.microsoft.com/office/drawing/2014/main" id="{3DDDD755-C52B-9D4A-7755-8A5BECD2E9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3282" y="3429000"/>
            <a:ext cx="458450" cy="404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899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589F80-21E1-C403-D31F-1348CA937519}"/>
              </a:ext>
            </a:extLst>
          </p:cNvPr>
          <p:cNvSpPr>
            <a:spLocks noGrp="1"/>
          </p:cNvSpPr>
          <p:nvPr>
            <p:ph type="title"/>
          </p:nvPr>
        </p:nvSpPr>
        <p:spPr/>
        <p:txBody>
          <a:bodyPr/>
          <a:lstStyle/>
          <a:p>
            <a:r>
              <a:rPr lang="en-AU" dirty="0"/>
              <a:t>$ </a:t>
            </a:r>
            <a:r>
              <a:rPr lang="en-AU" dirty="0" err="1"/>
              <a:t>whoami</a:t>
            </a:r>
            <a:r>
              <a:rPr lang="en-AU" dirty="0"/>
              <a:t>?</a:t>
            </a:r>
          </a:p>
        </p:txBody>
      </p:sp>
      <p:sp>
        <p:nvSpPr>
          <p:cNvPr id="5" name="Content Placeholder 4">
            <a:extLst>
              <a:ext uri="{FF2B5EF4-FFF2-40B4-BE49-F238E27FC236}">
                <a16:creationId xmlns:a16="http://schemas.microsoft.com/office/drawing/2014/main" id="{29DD2662-B098-F1FD-0297-AE143DD4A3B6}"/>
              </a:ext>
            </a:extLst>
          </p:cNvPr>
          <p:cNvSpPr>
            <a:spLocks noGrp="1"/>
          </p:cNvSpPr>
          <p:nvPr>
            <p:ph sz="quarter" idx="12"/>
          </p:nvPr>
        </p:nvSpPr>
        <p:spPr>
          <a:xfrm>
            <a:off x="588263" y="2430141"/>
            <a:ext cx="5211763" cy="2843855"/>
          </a:xfrm>
        </p:spPr>
        <p:txBody>
          <a:bodyPr>
            <a:normAutofit fontScale="85000" lnSpcReduction="20000"/>
          </a:bodyPr>
          <a:lstStyle/>
          <a:p>
            <a:r>
              <a:rPr lang="en-AU" dirty="0"/>
              <a:t>Lead Software Engineer at Mantel Group.</a:t>
            </a:r>
          </a:p>
          <a:p>
            <a:r>
              <a:rPr lang="en-AU" dirty="0"/>
              <a:t>Microsoft Azure MVP based in Melbourne.</a:t>
            </a:r>
          </a:p>
          <a:p>
            <a:r>
              <a:rPr lang="en-AU" dirty="0"/>
              <a:t>Dapr Meteor: </a:t>
            </a:r>
            <a:r>
              <a:rPr lang="en-AU" dirty="0">
                <a:hlinkClick r:id="rId2"/>
              </a:rPr>
              <a:t>https://dapr.io/community/program/</a:t>
            </a:r>
            <a:r>
              <a:rPr lang="en-AU" dirty="0"/>
              <a:t> </a:t>
            </a:r>
          </a:p>
          <a:p>
            <a:r>
              <a:rPr lang="en-AU" dirty="0"/>
              <a:t>Community Organizer.</a:t>
            </a:r>
          </a:p>
          <a:p>
            <a:r>
              <a:rPr lang="en-AU" dirty="0"/>
              <a:t>Public Speaker.</a:t>
            </a:r>
          </a:p>
        </p:txBody>
      </p:sp>
      <p:pic>
        <p:nvPicPr>
          <p:cNvPr id="9" name="Content Placeholder 8" descr="A person standing at a podium&#10;&#10;Description automatically generated">
            <a:extLst>
              <a:ext uri="{FF2B5EF4-FFF2-40B4-BE49-F238E27FC236}">
                <a16:creationId xmlns:a16="http://schemas.microsoft.com/office/drawing/2014/main" id="{50CFDA35-0309-8850-C79B-1DF92490713E}"/>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7094538" y="1947069"/>
            <a:ext cx="3810000" cy="3810000"/>
          </a:xfrm>
        </p:spPr>
      </p:pic>
      <p:pic>
        <p:nvPicPr>
          <p:cNvPr id="2050" name="Picture 2" descr="Microsoft Most Valuable Professional - Wikipedia">
            <a:extLst>
              <a:ext uri="{FF2B5EF4-FFF2-40B4-BE49-F238E27FC236}">
                <a16:creationId xmlns:a16="http://schemas.microsoft.com/office/drawing/2014/main" id="{F8DDF74D-8284-6C54-3720-56C86A128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4538" y="1113693"/>
            <a:ext cx="1747838" cy="7051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pr Meteors Program">
            <a:extLst>
              <a:ext uri="{FF2B5EF4-FFF2-40B4-BE49-F238E27FC236}">
                <a16:creationId xmlns:a16="http://schemas.microsoft.com/office/drawing/2014/main" id="{3D962BF7-05A9-EB0B-2911-C4D7B4B150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6700" y="1021514"/>
            <a:ext cx="1747838" cy="797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6729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BEB5C7E-1B36-DD78-6135-C58C17E9CA88}"/>
              </a:ext>
            </a:extLst>
          </p:cNvPr>
          <p:cNvSpPr>
            <a:spLocks noGrp="1"/>
          </p:cNvSpPr>
          <p:nvPr>
            <p:ph type="title"/>
          </p:nvPr>
        </p:nvSpPr>
        <p:spPr>
          <a:xfrm>
            <a:off x="588263" y="588962"/>
            <a:ext cx="11018520" cy="1115568"/>
          </a:xfrm>
        </p:spPr>
        <p:txBody>
          <a:bodyPr wrap="square" anchor="ctr">
            <a:normAutofit fontScale="90000"/>
          </a:bodyPr>
          <a:lstStyle/>
          <a:p>
            <a:r>
              <a:rPr lang="en-AU" dirty="0"/>
              <a:t>What’s holding back distributed app development?</a:t>
            </a:r>
          </a:p>
        </p:txBody>
      </p:sp>
      <p:pic>
        <p:nvPicPr>
          <p:cNvPr id="23" name="Google Shape;252;p34">
            <a:extLst>
              <a:ext uri="{FF2B5EF4-FFF2-40B4-BE49-F238E27FC236}">
                <a16:creationId xmlns:a16="http://schemas.microsoft.com/office/drawing/2014/main" id="{A9D4044F-5996-0DCA-ABBF-B5BA8BE9F576}"/>
              </a:ext>
            </a:extLst>
          </p:cNvPr>
          <p:cNvPicPr preferRelativeResize="0"/>
          <p:nvPr/>
        </p:nvPicPr>
        <p:blipFill rotWithShape="1">
          <a:blip r:embed="rId3"/>
          <a:srcRect r="7" b="7"/>
          <a:stretch/>
        </p:blipFill>
        <p:spPr>
          <a:xfrm>
            <a:off x="4939284" y="2286000"/>
            <a:ext cx="2313432" cy="2313432"/>
          </a:xfrm>
          <a:prstGeom prst="ellipse">
            <a:avLst/>
          </a:prstGeom>
          <a:noFill/>
          <a:ln>
            <a:noFill/>
          </a:ln>
        </p:spPr>
      </p:pic>
      <p:sp>
        <p:nvSpPr>
          <p:cNvPr id="14" name="Text Placeholder 13">
            <a:extLst>
              <a:ext uri="{FF2B5EF4-FFF2-40B4-BE49-F238E27FC236}">
                <a16:creationId xmlns:a16="http://schemas.microsoft.com/office/drawing/2014/main" id="{6849F652-40FD-C303-F9B7-F9B1F6E7ADB6}"/>
              </a:ext>
            </a:extLst>
          </p:cNvPr>
          <p:cNvSpPr>
            <a:spLocks noGrp="1"/>
          </p:cNvSpPr>
          <p:nvPr>
            <p:ph type="body" sz="quarter" idx="16"/>
          </p:nvPr>
        </p:nvSpPr>
        <p:spPr>
          <a:xfrm>
            <a:off x="2037906" y="4800600"/>
            <a:ext cx="2313432" cy="1468438"/>
          </a:xfrm>
        </p:spPr>
        <p:txBody>
          <a:bodyPr wrap="square">
            <a:normAutofit/>
          </a:bodyPr>
          <a:lstStyle/>
          <a:p>
            <a:pPr>
              <a:spcAft>
                <a:spcPts val="600"/>
              </a:spcAft>
            </a:pPr>
            <a:r>
              <a:rPr lang="en-AU" dirty="0"/>
              <a:t>Limited tools and runtimes to build distributed applications</a:t>
            </a:r>
          </a:p>
        </p:txBody>
      </p:sp>
      <p:pic>
        <p:nvPicPr>
          <p:cNvPr id="20" name="Google Shape;2107;p74">
            <a:extLst>
              <a:ext uri="{FF2B5EF4-FFF2-40B4-BE49-F238E27FC236}">
                <a16:creationId xmlns:a16="http://schemas.microsoft.com/office/drawing/2014/main" id="{8B263E57-F599-082D-3B3B-89B44D33DBA0}"/>
              </a:ext>
            </a:extLst>
          </p:cNvPr>
          <p:cNvPicPr preferRelativeResize="0"/>
          <p:nvPr/>
        </p:nvPicPr>
        <p:blipFill rotWithShape="1">
          <a:blip r:embed="rId4"/>
          <a:srcRect r="7" b="7"/>
          <a:stretch/>
        </p:blipFill>
        <p:spPr>
          <a:xfrm>
            <a:off x="2037906" y="2301240"/>
            <a:ext cx="2313432" cy="2313432"/>
          </a:xfrm>
          <a:prstGeom prst="ellipse">
            <a:avLst/>
          </a:prstGeom>
          <a:noFill/>
          <a:ln>
            <a:noFill/>
          </a:ln>
        </p:spPr>
      </p:pic>
      <p:sp>
        <p:nvSpPr>
          <p:cNvPr id="19" name="Text Placeholder 18">
            <a:extLst>
              <a:ext uri="{FF2B5EF4-FFF2-40B4-BE49-F238E27FC236}">
                <a16:creationId xmlns:a16="http://schemas.microsoft.com/office/drawing/2014/main" id="{8126B15A-9802-DED4-7C33-9B129525FD7D}"/>
              </a:ext>
            </a:extLst>
          </p:cNvPr>
          <p:cNvSpPr>
            <a:spLocks noGrp="1"/>
          </p:cNvSpPr>
          <p:nvPr>
            <p:ph type="body" sz="quarter" idx="17"/>
          </p:nvPr>
        </p:nvSpPr>
        <p:spPr>
          <a:xfrm>
            <a:off x="4939284" y="4800600"/>
            <a:ext cx="2313432" cy="1468438"/>
          </a:xfrm>
        </p:spPr>
        <p:txBody>
          <a:bodyPr wrap="square">
            <a:normAutofit/>
          </a:bodyPr>
          <a:lstStyle/>
          <a:p>
            <a:pPr>
              <a:spcAft>
                <a:spcPts val="600"/>
              </a:spcAft>
            </a:pPr>
            <a:r>
              <a:rPr lang="en-AU" dirty="0"/>
              <a:t>Runtimes only target specific infrastructure platforms with limited portability</a:t>
            </a:r>
            <a:endParaRPr lang="en-AU"/>
          </a:p>
        </p:txBody>
      </p:sp>
      <p:pic>
        <p:nvPicPr>
          <p:cNvPr id="22" name="Google Shape;249;p34">
            <a:extLst>
              <a:ext uri="{FF2B5EF4-FFF2-40B4-BE49-F238E27FC236}">
                <a16:creationId xmlns:a16="http://schemas.microsoft.com/office/drawing/2014/main" id="{AA3E3D8C-A576-DC5D-503A-165EA03A2DCB}"/>
              </a:ext>
            </a:extLst>
          </p:cNvPr>
          <p:cNvPicPr preferRelativeResize="0"/>
          <p:nvPr/>
        </p:nvPicPr>
        <p:blipFill rotWithShape="1">
          <a:blip r:embed="rId5"/>
          <a:srcRect r="7" b="7"/>
          <a:stretch/>
        </p:blipFill>
        <p:spPr>
          <a:xfrm>
            <a:off x="7840663" y="2286000"/>
            <a:ext cx="2313432" cy="2313432"/>
          </a:xfrm>
          <a:prstGeom prst="ellipse">
            <a:avLst/>
          </a:prstGeom>
          <a:noFill/>
          <a:ln>
            <a:noFill/>
          </a:ln>
        </p:spPr>
      </p:pic>
      <p:sp>
        <p:nvSpPr>
          <p:cNvPr id="15" name="Text Placeholder 14">
            <a:extLst>
              <a:ext uri="{FF2B5EF4-FFF2-40B4-BE49-F238E27FC236}">
                <a16:creationId xmlns:a16="http://schemas.microsoft.com/office/drawing/2014/main" id="{349FDF3A-8DF6-21C2-B7DD-A7B639A58CFA}"/>
              </a:ext>
            </a:extLst>
          </p:cNvPr>
          <p:cNvSpPr>
            <a:spLocks noGrp="1"/>
          </p:cNvSpPr>
          <p:nvPr>
            <p:ph type="body" sz="quarter" idx="18"/>
          </p:nvPr>
        </p:nvSpPr>
        <p:spPr>
          <a:xfrm>
            <a:off x="7840663" y="4800600"/>
            <a:ext cx="2313432" cy="1468438"/>
          </a:xfrm>
        </p:spPr>
        <p:txBody>
          <a:bodyPr wrap="square">
            <a:normAutofit/>
          </a:bodyPr>
          <a:lstStyle/>
          <a:p>
            <a:pPr>
              <a:spcAft>
                <a:spcPts val="600"/>
              </a:spcAft>
            </a:pPr>
            <a:r>
              <a:rPr lang="en-AU" dirty="0"/>
              <a:t>Runtimes have limited language support and tightly controlled feature sets</a:t>
            </a:r>
            <a:endParaRPr lang="en-AU"/>
          </a:p>
        </p:txBody>
      </p:sp>
    </p:spTree>
    <p:extLst>
      <p:ext uri="{BB962C8B-B14F-4D97-AF65-F5344CB8AC3E}">
        <p14:creationId xmlns:p14="http://schemas.microsoft.com/office/powerpoint/2010/main" val="1033683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fade">
                                      <p:cBhvr>
                                        <p:cTn id="16" dur="500"/>
                                        <p:tgtEl>
                                          <p:spTgt spid="19">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9" grpId="0" build="p"/>
      <p:bldP spid="1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cxnSp>
        <p:nvCxnSpPr>
          <p:cNvPr id="292" name="Google Shape;292;p39"/>
          <p:cNvCxnSpPr>
            <a:stCxn id="293" idx="2"/>
          </p:cNvCxnSpPr>
          <p:nvPr/>
        </p:nvCxnSpPr>
        <p:spPr>
          <a:xfrm>
            <a:off x="1250990" y="2260053"/>
            <a:ext cx="0" cy="1086000"/>
          </a:xfrm>
          <a:prstGeom prst="straightConnector1">
            <a:avLst/>
          </a:prstGeom>
          <a:noFill/>
          <a:ln w="25400" cap="flat" cmpd="sng">
            <a:solidFill>
              <a:schemeClr val="dk1"/>
            </a:solidFill>
            <a:prstDash val="solid"/>
            <a:miter lim="800000"/>
            <a:headEnd type="none" w="sm" len="sm"/>
            <a:tailEnd type="triangle" w="lg" len="lg"/>
          </a:ln>
        </p:spPr>
      </p:cxnSp>
      <p:sp>
        <p:nvSpPr>
          <p:cNvPr id="294" name="Google Shape;294;p39"/>
          <p:cNvSpPr/>
          <p:nvPr/>
        </p:nvSpPr>
        <p:spPr>
          <a:xfrm>
            <a:off x="266132" y="1071349"/>
            <a:ext cx="11662012" cy="1302127"/>
          </a:xfrm>
          <a:prstGeom prst="roundRect">
            <a:avLst>
              <a:gd name="adj" fmla="val 11426"/>
            </a:avLst>
          </a:prstGeom>
          <a:noFill/>
          <a:ln w="19050" cap="flat" cmpd="sng">
            <a:solidFill>
              <a:schemeClr val="accent4"/>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39"/>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solidFill>
                  <a:schemeClr val="accent3">
                    <a:lumMod val="75000"/>
                  </a:schemeClr>
                </a:solidFill>
              </a:rPr>
              <a:t>Dapr from development to hosting</a:t>
            </a:r>
            <a:endParaRPr dirty="0">
              <a:solidFill>
                <a:schemeClr val="accent3">
                  <a:lumMod val="75000"/>
                </a:schemeClr>
              </a:solidFill>
            </a:endParaRPr>
          </a:p>
        </p:txBody>
      </p:sp>
      <p:grpSp>
        <p:nvGrpSpPr>
          <p:cNvPr id="296" name="Google Shape;296;p39"/>
          <p:cNvGrpSpPr/>
          <p:nvPr/>
        </p:nvGrpSpPr>
        <p:grpSpPr>
          <a:xfrm>
            <a:off x="710990" y="1180053"/>
            <a:ext cx="1080000" cy="1080000"/>
            <a:chOff x="779230" y="1433084"/>
            <a:chExt cx="1440000" cy="1440000"/>
          </a:xfrm>
        </p:grpSpPr>
        <p:pic>
          <p:nvPicPr>
            <p:cNvPr id="293" name="Google Shape;293;p39"/>
            <p:cNvPicPr preferRelativeResize="0"/>
            <p:nvPr/>
          </p:nvPicPr>
          <p:blipFill rotWithShape="1">
            <a:blip r:embed="rId3">
              <a:alphaModFix/>
            </a:blip>
            <a:srcRect/>
            <a:stretch/>
          </p:blipFill>
          <p:spPr>
            <a:xfrm>
              <a:off x="779230" y="1433084"/>
              <a:ext cx="1440000" cy="1440000"/>
            </a:xfrm>
            <a:prstGeom prst="rect">
              <a:avLst/>
            </a:prstGeom>
            <a:noFill/>
            <a:ln>
              <a:noFill/>
            </a:ln>
          </p:spPr>
        </p:pic>
        <p:sp>
          <p:nvSpPr>
            <p:cNvPr id="297" name="Google Shape;297;p39"/>
            <p:cNvSpPr txBox="1"/>
            <p:nvPr/>
          </p:nvSpPr>
          <p:spPr>
            <a:xfrm>
              <a:off x="978473" y="1999216"/>
              <a:ext cx="1041511" cy="3692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121C29"/>
                  </a:solidFill>
                  <a:latin typeface="Space Grotesk"/>
                  <a:ea typeface="Space Grotesk"/>
                  <a:cs typeface="Space Grotesk"/>
                  <a:sym typeface="Space Grotesk"/>
                </a:rPr>
                <a:t>App</a:t>
              </a:r>
              <a:endParaRPr sz="1200" b="1" i="0" u="none" strike="noStrike" cap="none" dirty="0">
                <a:solidFill>
                  <a:srgbClr val="121C29"/>
                </a:solidFill>
                <a:latin typeface="Space Grotesk"/>
                <a:ea typeface="Space Grotesk"/>
                <a:cs typeface="Space Grotesk"/>
                <a:sym typeface="Space Grotesk"/>
              </a:endParaRPr>
            </a:p>
          </p:txBody>
        </p:sp>
      </p:grpSp>
      <p:pic>
        <p:nvPicPr>
          <p:cNvPr id="298" name="Google Shape;298;p39"/>
          <p:cNvPicPr preferRelativeResize="0"/>
          <p:nvPr/>
        </p:nvPicPr>
        <p:blipFill rotWithShape="1">
          <a:blip r:embed="rId4">
            <a:alphaModFix/>
          </a:blip>
          <a:srcRect/>
          <a:stretch/>
        </p:blipFill>
        <p:spPr>
          <a:xfrm>
            <a:off x="530728" y="3371128"/>
            <a:ext cx="1440000" cy="1440000"/>
          </a:xfrm>
          <a:prstGeom prst="rect">
            <a:avLst/>
          </a:prstGeom>
          <a:noFill/>
          <a:ln>
            <a:noFill/>
          </a:ln>
        </p:spPr>
      </p:pic>
      <p:pic>
        <p:nvPicPr>
          <p:cNvPr id="299" name="Google Shape;299;p39"/>
          <p:cNvPicPr preferRelativeResize="0"/>
          <p:nvPr/>
        </p:nvPicPr>
        <p:blipFill rotWithShape="1">
          <a:blip r:embed="rId5">
            <a:alphaModFix/>
          </a:blip>
          <a:srcRect/>
          <a:stretch/>
        </p:blipFill>
        <p:spPr>
          <a:xfrm>
            <a:off x="6118063" y="1525927"/>
            <a:ext cx="494987" cy="494987"/>
          </a:xfrm>
          <a:prstGeom prst="rect">
            <a:avLst/>
          </a:prstGeom>
          <a:noFill/>
          <a:ln>
            <a:noFill/>
          </a:ln>
        </p:spPr>
      </p:pic>
      <p:pic>
        <p:nvPicPr>
          <p:cNvPr id="300" name="Google Shape;300;p39"/>
          <p:cNvPicPr preferRelativeResize="0"/>
          <p:nvPr/>
        </p:nvPicPr>
        <p:blipFill rotWithShape="1">
          <a:blip r:embed="rId6">
            <a:alphaModFix/>
          </a:blip>
          <a:srcRect/>
          <a:stretch/>
        </p:blipFill>
        <p:spPr>
          <a:xfrm>
            <a:off x="6908366" y="1385151"/>
            <a:ext cx="876445" cy="776539"/>
          </a:xfrm>
          <a:prstGeom prst="rect">
            <a:avLst/>
          </a:prstGeom>
          <a:noFill/>
          <a:ln>
            <a:noFill/>
          </a:ln>
        </p:spPr>
      </p:pic>
      <p:pic>
        <p:nvPicPr>
          <p:cNvPr id="301" name="Google Shape;301;p39"/>
          <p:cNvPicPr preferRelativeResize="0"/>
          <p:nvPr/>
        </p:nvPicPr>
        <p:blipFill rotWithShape="1">
          <a:blip r:embed="rId7">
            <a:alphaModFix/>
          </a:blip>
          <a:srcRect/>
          <a:stretch/>
        </p:blipFill>
        <p:spPr>
          <a:xfrm>
            <a:off x="8080127" y="1448727"/>
            <a:ext cx="649386" cy="649386"/>
          </a:xfrm>
          <a:prstGeom prst="rect">
            <a:avLst/>
          </a:prstGeom>
          <a:noFill/>
          <a:ln>
            <a:noFill/>
          </a:ln>
        </p:spPr>
      </p:pic>
      <p:pic>
        <p:nvPicPr>
          <p:cNvPr id="302" name="Google Shape;302;p39"/>
          <p:cNvPicPr preferRelativeResize="0"/>
          <p:nvPr/>
        </p:nvPicPr>
        <p:blipFill rotWithShape="1">
          <a:blip r:embed="rId8">
            <a:alphaModFix/>
          </a:blip>
          <a:srcRect/>
          <a:stretch/>
        </p:blipFill>
        <p:spPr>
          <a:xfrm>
            <a:off x="2720992" y="1278262"/>
            <a:ext cx="1298773" cy="799245"/>
          </a:xfrm>
          <a:prstGeom prst="rect">
            <a:avLst/>
          </a:prstGeom>
          <a:noFill/>
          <a:ln>
            <a:noFill/>
          </a:ln>
        </p:spPr>
      </p:pic>
      <p:pic>
        <p:nvPicPr>
          <p:cNvPr id="303" name="Google Shape;303;p39"/>
          <p:cNvPicPr preferRelativeResize="0"/>
          <p:nvPr/>
        </p:nvPicPr>
        <p:blipFill rotWithShape="1">
          <a:blip r:embed="rId9">
            <a:alphaModFix/>
          </a:blip>
          <a:srcRect/>
          <a:stretch/>
        </p:blipFill>
        <p:spPr>
          <a:xfrm>
            <a:off x="9815132" y="1523656"/>
            <a:ext cx="930939" cy="499528"/>
          </a:xfrm>
          <a:prstGeom prst="rect">
            <a:avLst/>
          </a:prstGeom>
          <a:noFill/>
          <a:ln>
            <a:noFill/>
          </a:ln>
        </p:spPr>
      </p:pic>
      <p:pic>
        <p:nvPicPr>
          <p:cNvPr id="304" name="Google Shape;304;p39"/>
          <p:cNvPicPr preferRelativeResize="0"/>
          <p:nvPr/>
        </p:nvPicPr>
        <p:blipFill rotWithShape="1">
          <a:blip r:embed="rId10">
            <a:alphaModFix/>
          </a:blip>
          <a:srcRect/>
          <a:stretch/>
        </p:blipFill>
        <p:spPr>
          <a:xfrm>
            <a:off x="4315081" y="1550903"/>
            <a:ext cx="1507666" cy="445034"/>
          </a:xfrm>
          <a:prstGeom prst="rect">
            <a:avLst/>
          </a:prstGeom>
          <a:noFill/>
          <a:ln>
            <a:noFill/>
          </a:ln>
        </p:spPr>
      </p:pic>
      <p:pic>
        <p:nvPicPr>
          <p:cNvPr id="305" name="Google Shape;305;p39"/>
          <p:cNvPicPr preferRelativeResize="0"/>
          <p:nvPr/>
        </p:nvPicPr>
        <p:blipFill rotWithShape="1">
          <a:blip r:embed="rId11">
            <a:alphaModFix/>
          </a:blip>
          <a:srcRect/>
          <a:stretch/>
        </p:blipFill>
        <p:spPr>
          <a:xfrm>
            <a:off x="11041388" y="1500950"/>
            <a:ext cx="544940" cy="544940"/>
          </a:xfrm>
          <a:prstGeom prst="rect">
            <a:avLst/>
          </a:prstGeom>
          <a:noFill/>
          <a:ln>
            <a:noFill/>
          </a:ln>
        </p:spPr>
      </p:pic>
      <p:pic>
        <p:nvPicPr>
          <p:cNvPr id="306" name="Google Shape;306;p39"/>
          <p:cNvPicPr preferRelativeResize="0"/>
          <p:nvPr/>
        </p:nvPicPr>
        <p:blipFill rotWithShape="1">
          <a:blip r:embed="rId12">
            <a:alphaModFix/>
          </a:blip>
          <a:srcRect/>
          <a:stretch/>
        </p:blipFill>
        <p:spPr>
          <a:xfrm>
            <a:off x="9024829" y="1494139"/>
            <a:ext cx="494987" cy="558563"/>
          </a:xfrm>
          <a:prstGeom prst="rect">
            <a:avLst/>
          </a:prstGeom>
          <a:noFill/>
          <a:ln>
            <a:noFill/>
          </a:ln>
        </p:spPr>
      </p:pic>
      <p:sp>
        <p:nvSpPr>
          <p:cNvPr id="307" name="Google Shape;307;p39"/>
          <p:cNvSpPr/>
          <p:nvPr/>
        </p:nvSpPr>
        <p:spPr>
          <a:xfrm>
            <a:off x="264994" y="2658088"/>
            <a:ext cx="11662012" cy="2612909"/>
          </a:xfrm>
          <a:prstGeom prst="roundRect">
            <a:avLst>
              <a:gd name="adj" fmla="val 5358"/>
            </a:avLst>
          </a:prstGeom>
          <a:noFill/>
          <a:ln w="19050" cap="flat" cmpd="sng">
            <a:solidFill>
              <a:schemeClr val="accen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8" name="Google Shape;308;p39"/>
          <p:cNvSpPr/>
          <p:nvPr/>
        </p:nvSpPr>
        <p:spPr>
          <a:xfrm>
            <a:off x="264994" y="5623559"/>
            <a:ext cx="11662012" cy="974987"/>
          </a:xfrm>
          <a:prstGeom prst="roundRect">
            <a:avLst>
              <a:gd name="adj" fmla="val 16667"/>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9" name="Google Shape;309;p39"/>
          <p:cNvPicPr>
            <a:picLocks noChangeAspect="1"/>
          </p:cNvPicPr>
          <p:nvPr/>
        </p:nvPicPr>
        <p:blipFill rotWithShape="1">
          <a:blip r:embed="rId13">
            <a:alphaModFix/>
          </a:blip>
          <a:srcRect/>
          <a:stretch/>
        </p:blipFill>
        <p:spPr>
          <a:xfrm>
            <a:off x="7108127" y="3947110"/>
            <a:ext cx="972000" cy="972000"/>
          </a:xfrm>
          <a:prstGeom prst="rect">
            <a:avLst/>
          </a:prstGeom>
          <a:noFill/>
          <a:ln>
            <a:noFill/>
          </a:ln>
        </p:spPr>
      </p:pic>
      <p:pic>
        <p:nvPicPr>
          <p:cNvPr id="310" name="Google Shape;310;p39"/>
          <p:cNvPicPr>
            <a:picLocks noChangeAspect="1"/>
          </p:cNvPicPr>
          <p:nvPr/>
        </p:nvPicPr>
        <p:blipFill rotWithShape="1">
          <a:blip r:embed="rId14">
            <a:alphaModFix/>
          </a:blip>
          <a:srcRect/>
          <a:stretch/>
        </p:blipFill>
        <p:spPr>
          <a:xfrm>
            <a:off x="3663019" y="2881618"/>
            <a:ext cx="972000" cy="972000"/>
          </a:xfrm>
          <a:prstGeom prst="rect">
            <a:avLst/>
          </a:prstGeom>
          <a:noFill/>
          <a:ln>
            <a:noFill/>
          </a:ln>
        </p:spPr>
      </p:pic>
      <p:pic>
        <p:nvPicPr>
          <p:cNvPr id="311" name="Google Shape;311;p39"/>
          <p:cNvPicPr>
            <a:picLocks noChangeAspect="1"/>
          </p:cNvPicPr>
          <p:nvPr/>
        </p:nvPicPr>
        <p:blipFill rotWithShape="1">
          <a:blip r:embed="rId15">
            <a:alphaModFix/>
          </a:blip>
          <a:srcRect/>
          <a:stretch/>
        </p:blipFill>
        <p:spPr>
          <a:xfrm>
            <a:off x="3663019" y="3947110"/>
            <a:ext cx="972000" cy="972000"/>
          </a:xfrm>
          <a:prstGeom prst="rect">
            <a:avLst/>
          </a:prstGeom>
          <a:noFill/>
          <a:ln>
            <a:noFill/>
          </a:ln>
        </p:spPr>
      </p:pic>
      <p:pic>
        <p:nvPicPr>
          <p:cNvPr id="312" name="Google Shape;312;p39"/>
          <p:cNvPicPr>
            <a:picLocks noChangeAspect="1"/>
          </p:cNvPicPr>
          <p:nvPr/>
        </p:nvPicPr>
        <p:blipFill rotWithShape="1">
          <a:blip r:embed="rId16">
            <a:alphaModFix/>
          </a:blip>
          <a:srcRect/>
          <a:stretch/>
        </p:blipFill>
        <p:spPr>
          <a:xfrm>
            <a:off x="4811388" y="2881618"/>
            <a:ext cx="972000" cy="972000"/>
          </a:xfrm>
          <a:prstGeom prst="rect">
            <a:avLst/>
          </a:prstGeom>
          <a:noFill/>
          <a:ln>
            <a:noFill/>
          </a:ln>
        </p:spPr>
      </p:pic>
      <p:pic>
        <p:nvPicPr>
          <p:cNvPr id="313" name="Google Shape;313;p39"/>
          <p:cNvPicPr>
            <a:picLocks noChangeAspect="1"/>
          </p:cNvPicPr>
          <p:nvPr/>
        </p:nvPicPr>
        <p:blipFill rotWithShape="1">
          <a:blip r:embed="rId17">
            <a:alphaModFix/>
          </a:blip>
          <a:srcRect/>
          <a:stretch/>
        </p:blipFill>
        <p:spPr>
          <a:xfrm>
            <a:off x="5959757" y="2881618"/>
            <a:ext cx="972000" cy="972000"/>
          </a:xfrm>
          <a:prstGeom prst="rect">
            <a:avLst/>
          </a:prstGeom>
          <a:noFill/>
          <a:ln>
            <a:noFill/>
          </a:ln>
        </p:spPr>
      </p:pic>
      <p:pic>
        <p:nvPicPr>
          <p:cNvPr id="314" name="Google Shape;314;p39"/>
          <p:cNvPicPr>
            <a:picLocks noChangeAspect="1"/>
          </p:cNvPicPr>
          <p:nvPr/>
        </p:nvPicPr>
        <p:blipFill rotWithShape="1">
          <a:blip r:embed="rId18">
            <a:alphaModFix/>
          </a:blip>
          <a:srcRect/>
          <a:stretch/>
        </p:blipFill>
        <p:spPr>
          <a:xfrm>
            <a:off x="2514650" y="2881618"/>
            <a:ext cx="972000" cy="972000"/>
          </a:xfrm>
          <a:prstGeom prst="rect">
            <a:avLst/>
          </a:prstGeom>
          <a:noFill/>
          <a:ln>
            <a:noFill/>
          </a:ln>
        </p:spPr>
      </p:pic>
      <p:pic>
        <p:nvPicPr>
          <p:cNvPr id="315" name="Google Shape;315;p39"/>
          <p:cNvPicPr>
            <a:picLocks noChangeAspect="1"/>
          </p:cNvPicPr>
          <p:nvPr/>
        </p:nvPicPr>
        <p:blipFill rotWithShape="1">
          <a:blip r:embed="rId19">
            <a:alphaModFix/>
          </a:blip>
          <a:srcRect/>
          <a:stretch/>
        </p:blipFill>
        <p:spPr>
          <a:xfrm>
            <a:off x="7108127" y="2881618"/>
            <a:ext cx="972000" cy="972000"/>
          </a:xfrm>
          <a:prstGeom prst="rect">
            <a:avLst/>
          </a:prstGeom>
          <a:noFill/>
          <a:ln>
            <a:noFill/>
          </a:ln>
        </p:spPr>
      </p:pic>
      <p:pic>
        <p:nvPicPr>
          <p:cNvPr id="316" name="Google Shape;316;p39"/>
          <p:cNvPicPr>
            <a:picLocks noChangeAspect="1"/>
          </p:cNvPicPr>
          <p:nvPr/>
        </p:nvPicPr>
        <p:blipFill rotWithShape="1">
          <a:blip r:embed="rId20">
            <a:alphaModFix/>
          </a:blip>
          <a:srcRect/>
          <a:stretch/>
        </p:blipFill>
        <p:spPr>
          <a:xfrm>
            <a:off x="5959757" y="3947110"/>
            <a:ext cx="972000" cy="972000"/>
          </a:xfrm>
          <a:prstGeom prst="rect">
            <a:avLst/>
          </a:prstGeom>
          <a:noFill/>
          <a:ln>
            <a:noFill/>
          </a:ln>
        </p:spPr>
      </p:pic>
      <p:pic>
        <p:nvPicPr>
          <p:cNvPr id="317" name="Google Shape;317;p39"/>
          <p:cNvPicPr>
            <a:picLocks noChangeAspect="1"/>
          </p:cNvPicPr>
          <p:nvPr/>
        </p:nvPicPr>
        <p:blipFill rotWithShape="1">
          <a:blip r:embed="rId21">
            <a:alphaModFix/>
          </a:blip>
          <a:srcRect/>
          <a:stretch/>
        </p:blipFill>
        <p:spPr>
          <a:xfrm>
            <a:off x="4811388" y="3947110"/>
            <a:ext cx="972000" cy="972000"/>
          </a:xfrm>
          <a:prstGeom prst="rect">
            <a:avLst/>
          </a:prstGeom>
          <a:noFill/>
          <a:ln>
            <a:noFill/>
          </a:ln>
        </p:spPr>
      </p:pic>
      <p:pic>
        <p:nvPicPr>
          <p:cNvPr id="318" name="Google Shape;318;p39"/>
          <p:cNvPicPr>
            <a:picLocks noChangeAspect="1"/>
          </p:cNvPicPr>
          <p:nvPr/>
        </p:nvPicPr>
        <p:blipFill rotWithShape="1">
          <a:blip r:embed="rId22">
            <a:alphaModFix/>
          </a:blip>
          <a:srcRect/>
          <a:stretch/>
        </p:blipFill>
        <p:spPr>
          <a:xfrm>
            <a:off x="2514650" y="3947110"/>
            <a:ext cx="972000" cy="972000"/>
          </a:xfrm>
          <a:prstGeom prst="rect">
            <a:avLst/>
          </a:prstGeom>
          <a:noFill/>
          <a:ln>
            <a:noFill/>
          </a:ln>
        </p:spPr>
      </p:pic>
      <p:pic>
        <p:nvPicPr>
          <p:cNvPr id="319" name="Google Shape;319;p39"/>
          <p:cNvPicPr>
            <a:picLocks noChangeAspect="1"/>
          </p:cNvPicPr>
          <p:nvPr/>
        </p:nvPicPr>
        <p:blipFill rotWithShape="1">
          <a:blip r:embed="rId23">
            <a:alphaModFix/>
          </a:blip>
          <a:srcRect/>
          <a:stretch/>
        </p:blipFill>
        <p:spPr>
          <a:xfrm>
            <a:off x="9404865" y="2877018"/>
            <a:ext cx="972000" cy="972000"/>
          </a:xfrm>
          <a:prstGeom prst="rect">
            <a:avLst/>
          </a:prstGeom>
          <a:noFill/>
          <a:ln>
            <a:noFill/>
          </a:ln>
        </p:spPr>
      </p:pic>
      <p:pic>
        <p:nvPicPr>
          <p:cNvPr id="320" name="Google Shape;320;p39"/>
          <p:cNvPicPr>
            <a:picLocks noChangeAspect="1"/>
          </p:cNvPicPr>
          <p:nvPr/>
        </p:nvPicPr>
        <p:blipFill rotWithShape="1">
          <a:blip r:embed="rId24">
            <a:alphaModFix/>
          </a:blip>
          <a:srcRect/>
          <a:stretch/>
        </p:blipFill>
        <p:spPr>
          <a:xfrm>
            <a:off x="10553235" y="3928715"/>
            <a:ext cx="972000" cy="972000"/>
          </a:xfrm>
          <a:prstGeom prst="rect">
            <a:avLst/>
          </a:prstGeom>
          <a:noFill/>
          <a:ln>
            <a:noFill/>
          </a:ln>
        </p:spPr>
      </p:pic>
      <p:pic>
        <p:nvPicPr>
          <p:cNvPr id="321" name="Google Shape;321;p39"/>
          <p:cNvPicPr>
            <a:picLocks noChangeAspect="1"/>
          </p:cNvPicPr>
          <p:nvPr/>
        </p:nvPicPr>
        <p:blipFill rotWithShape="1">
          <a:blip r:embed="rId25">
            <a:alphaModFix/>
          </a:blip>
          <a:srcRect/>
          <a:stretch/>
        </p:blipFill>
        <p:spPr>
          <a:xfrm>
            <a:off x="10553235" y="2875553"/>
            <a:ext cx="972000" cy="972000"/>
          </a:xfrm>
          <a:prstGeom prst="rect">
            <a:avLst/>
          </a:prstGeom>
          <a:noFill/>
          <a:ln>
            <a:noFill/>
          </a:ln>
        </p:spPr>
      </p:pic>
      <p:grpSp>
        <p:nvGrpSpPr>
          <p:cNvPr id="322" name="Google Shape;322;p39"/>
          <p:cNvGrpSpPr/>
          <p:nvPr/>
        </p:nvGrpSpPr>
        <p:grpSpPr>
          <a:xfrm>
            <a:off x="8802806" y="862819"/>
            <a:ext cx="2944846" cy="343603"/>
            <a:chOff x="8802806" y="862819"/>
            <a:chExt cx="2944846" cy="343603"/>
          </a:xfrm>
        </p:grpSpPr>
        <p:sp>
          <p:nvSpPr>
            <p:cNvPr id="323" name="Google Shape;323;p39"/>
            <p:cNvSpPr/>
            <p:nvPr/>
          </p:nvSpPr>
          <p:spPr>
            <a:xfrm>
              <a:off x="8802806" y="862819"/>
              <a:ext cx="2944846" cy="343603"/>
            </a:xfrm>
            <a:prstGeom prst="roundRect">
              <a:avLst>
                <a:gd name="adj" fmla="val 30559"/>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4" name="Google Shape;324;p39"/>
            <p:cNvSpPr txBox="1"/>
            <p:nvPr/>
          </p:nvSpPr>
          <p:spPr>
            <a:xfrm>
              <a:off x="8944941" y="884065"/>
              <a:ext cx="266057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121C29"/>
                  </a:solidFill>
                  <a:latin typeface="Space Grotesk"/>
                  <a:ea typeface="Space Grotesk"/>
                  <a:cs typeface="Space Grotesk"/>
                  <a:sym typeface="Space Grotesk"/>
                </a:rPr>
                <a:t>Use any language or runtime</a:t>
              </a:r>
              <a:endParaRPr sz="1400" b="0" i="0" u="none" strike="noStrike" cap="none">
                <a:solidFill>
                  <a:srgbClr val="121C29"/>
                </a:solidFill>
                <a:latin typeface="Space Grotesk"/>
                <a:ea typeface="Space Grotesk"/>
                <a:cs typeface="Space Grotesk"/>
                <a:sym typeface="Space Grotesk"/>
              </a:endParaRPr>
            </a:p>
          </p:txBody>
        </p:sp>
      </p:grpSp>
      <p:grpSp>
        <p:nvGrpSpPr>
          <p:cNvPr id="325" name="Google Shape;325;p39"/>
          <p:cNvGrpSpPr/>
          <p:nvPr/>
        </p:nvGrpSpPr>
        <p:grpSpPr>
          <a:xfrm>
            <a:off x="459093" y="2482973"/>
            <a:ext cx="1745351" cy="343603"/>
            <a:chOff x="8802806" y="862819"/>
            <a:chExt cx="2944846" cy="343603"/>
          </a:xfrm>
        </p:grpSpPr>
        <p:sp>
          <p:nvSpPr>
            <p:cNvPr id="326" name="Google Shape;326;p39"/>
            <p:cNvSpPr/>
            <p:nvPr/>
          </p:nvSpPr>
          <p:spPr>
            <a:xfrm>
              <a:off x="8802806" y="862819"/>
              <a:ext cx="2944846" cy="343603"/>
            </a:xfrm>
            <a:prstGeom prst="roundRect">
              <a:avLst>
                <a:gd name="adj" fmla="val 30559"/>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39"/>
            <p:cNvSpPr txBox="1"/>
            <p:nvPr/>
          </p:nvSpPr>
          <p:spPr>
            <a:xfrm>
              <a:off x="8944941" y="884065"/>
              <a:ext cx="266057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Space Grotesk"/>
                  <a:ea typeface="Space Grotesk"/>
                  <a:cs typeface="Space Grotesk"/>
                  <a:sym typeface="Space Grotesk"/>
                </a:rPr>
                <a:t>HTTP/gRPC</a:t>
              </a:r>
              <a:endParaRPr sz="1400" b="0" i="0" u="none" strike="noStrike" cap="none">
                <a:solidFill>
                  <a:schemeClr val="lt1"/>
                </a:solidFill>
                <a:latin typeface="Space Grotesk"/>
                <a:ea typeface="Space Grotesk"/>
                <a:cs typeface="Space Grotesk"/>
                <a:sym typeface="Space Grotesk"/>
              </a:endParaRPr>
            </a:p>
          </p:txBody>
        </p:sp>
      </p:grpSp>
      <p:grpSp>
        <p:nvGrpSpPr>
          <p:cNvPr id="328" name="Google Shape;328;p39"/>
          <p:cNvGrpSpPr/>
          <p:nvPr/>
        </p:nvGrpSpPr>
        <p:grpSpPr>
          <a:xfrm>
            <a:off x="6370320" y="5439988"/>
            <a:ext cx="5377333" cy="544426"/>
            <a:chOff x="8802806" y="862819"/>
            <a:chExt cx="2944846" cy="544426"/>
          </a:xfrm>
        </p:grpSpPr>
        <p:sp>
          <p:nvSpPr>
            <p:cNvPr id="329" name="Google Shape;329;p39"/>
            <p:cNvSpPr/>
            <p:nvPr/>
          </p:nvSpPr>
          <p:spPr>
            <a:xfrm>
              <a:off x="8802806" y="862819"/>
              <a:ext cx="2944846" cy="343603"/>
            </a:xfrm>
            <a:prstGeom prst="roundRect">
              <a:avLst>
                <a:gd name="adj" fmla="val 30559"/>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330" name="Google Shape;330;p39"/>
            <p:cNvSpPr txBox="1"/>
            <p:nvPr/>
          </p:nvSpPr>
          <p:spPr>
            <a:xfrm>
              <a:off x="8836815" y="884065"/>
              <a:ext cx="2910837"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121C29"/>
                  </a:solidFill>
                  <a:latin typeface="Space Grotesk"/>
                  <a:ea typeface="Space Grotesk"/>
                  <a:cs typeface="Space Grotesk"/>
                  <a:sym typeface="Space Grotesk"/>
                </a:rPr>
                <a:t>Host on &amp; integrate with any cloud or edge infrastructure</a:t>
              </a:r>
              <a:endParaRPr sz="1400" b="0" i="0" u="none" strike="noStrike" cap="none" dirty="0">
                <a:solidFill>
                  <a:srgbClr val="121C29"/>
                </a:solidFill>
                <a:latin typeface="Space Grotesk"/>
                <a:ea typeface="Space Grotesk"/>
                <a:cs typeface="Space Grotesk"/>
                <a:sym typeface="Space Grotesk"/>
              </a:endParaRPr>
            </a:p>
          </p:txBody>
        </p:sp>
      </p:grpSp>
      <p:pic>
        <p:nvPicPr>
          <p:cNvPr id="331" name="Google Shape;331;p39"/>
          <p:cNvPicPr preferRelativeResize="0">
            <a:picLocks noChangeAspect="1"/>
          </p:cNvPicPr>
          <p:nvPr/>
        </p:nvPicPr>
        <p:blipFill rotWithShape="1">
          <a:blip r:embed="rId26">
            <a:alphaModFix/>
          </a:blip>
          <a:srcRect/>
          <a:stretch/>
        </p:blipFill>
        <p:spPr>
          <a:xfrm>
            <a:off x="1704519" y="6028540"/>
            <a:ext cx="477352" cy="284931"/>
          </a:xfrm>
          <a:prstGeom prst="rect">
            <a:avLst/>
          </a:prstGeom>
          <a:noFill/>
          <a:ln>
            <a:noFill/>
          </a:ln>
        </p:spPr>
      </p:pic>
      <p:pic>
        <p:nvPicPr>
          <p:cNvPr id="332" name="Google Shape;332;p39"/>
          <p:cNvPicPr preferRelativeResize="0">
            <a:picLocks noChangeAspect="1"/>
          </p:cNvPicPr>
          <p:nvPr/>
        </p:nvPicPr>
        <p:blipFill rotWithShape="1">
          <a:blip r:embed="rId27">
            <a:alphaModFix/>
          </a:blip>
          <a:srcRect/>
          <a:stretch/>
        </p:blipFill>
        <p:spPr>
          <a:xfrm>
            <a:off x="2458694" y="6068647"/>
            <a:ext cx="1358047" cy="210923"/>
          </a:xfrm>
          <a:prstGeom prst="rect">
            <a:avLst/>
          </a:prstGeom>
          <a:noFill/>
          <a:ln>
            <a:noFill/>
          </a:ln>
        </p:spPr>
      </p:pic>
      <p:pic>
        <p:nvPicPr>
          <p:cNvPr id="333" name="Google Shape;333;p39"/>
          <p:cNvPicPr preferRelativeResize="0">
            <a:picLocks noChangeAspect="1"/>
          </p:cNvPicPr>
          <p:nvPr/>
        </p:nvPicPr>
        <p:blipFill rotWithShape="1">
          <a:blip r:embed="rId28">
            <a:alphaModFix/>
          </a:blip>
          <a:srcRect/>
          <a:stretch/>
        </p:blipFill>
        <p:spPr>
          <a:xfrm>
            <a:off x="4093564" y="6025062"/>
            <a:ext cx="1358047" cy="240526"/>
          </a:xfrm>
          <a:prstGeom prst="rect">
            <a:avLst/>
          </a:prstGeom>
          <a:noFill/>
          <a:ln>
            <a:noFill/>
          </a:ln>
        </p:spPr>
      </p:pic>
      <p:pic>
        <p:nvPicPr>
          <p:cNvPr id="334" name="Google Shape;334;p39"/>
          <p:cNvPicPr preferRelativeResize="0">
            <a:picLocks noChangeAspect="1"/>
          </p:cNvPicPr>
          <p:nvPr/>
        </p:nvPicPr>
        <p:blipFill rotWithShape="1">
          <a:blip r:embed="rId29">
            <a:alphaModFix/>
          </a:blip>
          <a:srcRect/>
          <a:stretch/>
        </p:blipFill>
        <p:spPr>
          <a:xfrm>
            <a:off x="430773" y="5993134"/>
            <a:ext cx="996923" cy="288000"/>
          </a:xfrm>
          <a:prstGeom prst="rect">
            <a:avLst/>
          </a:prstGeom>
          <a:noFill/>
          <a:ln>
            <a:noFill/>
          </a:ln>
        </p:spPr>
      </p:pic>
      <p:pic>
        <p:nvPicPr>
          <p:cNvPr id="335" name="Google Shape;335;p39"/>
          <p:cNvPicPr preferRelativeResize="0">
            <a:picLocks noChangeAspect="1"/>
          </p:cNvPicPr>
          <p:nvPr/>
        </p:nvPicPr>
        <p:blipFill rotWithShape="1">
          <a:blip r:embed="rId30">
            <a:alphaModFix/>
          </a:blip>
          <a:srcRect/>
          <a:stretch/>
        </p:blipFill>
        <p:spPr>
          <a:xfrm>
            <a:off x="5728435" y="5984414"/>
            <a:ext cx="1539367" cy="347838"/>
          </a:xfrm>
          <a:prstGeom prst="rect">
            <a:avLst/>
          </a:prstGeom>
          <a:noFill/>
          <a:ln>
            <a:noFill/>
          </a:ln>
        </p:spPr>
      </p:pic>
      <p:pic>
        <p:nvPicPr>
          <p:cNvPr id="2" name="Picture 1" descr="A blue and white sign with arrows&#10;&#10;Description automatically generated">
            <a:extLst>
              <a:ext uri="{FF2B5EF4-FFF2-40B4-BE49-F238E27FC236}">
                <a16:creationId xmlns:a16="http://schemas.microsoft.com/office/drawing/2014/main" id="{6C0DEA54-B758-D190-EADB-FE6562CB343C}"/>
              </a:ext>
            </a:extLst>
          </p:cNvPr>
          <p:cNvPicPr>
            <a:picLocks noChangeAspect="1"/>
          </p:cNvPicPr>
          <p:nvPr/>
        </p:nvPicPr>
        <p:blipFill>
          <a:blip r:embed="rId31"/>
          <a:stretch>
            <a:fillRect/>
          </a:stretch>
        </p:blipFill>
        <p:spPr>
          <a:xfrm>
            <a:off x="8256497" y="3940386"/>
            <a:ext cx="972000" cy="972000"/>
          </a:xfrm>
          <a:prstGeom prst="rect">
            <a:avLst/>
          </a:prstGeom>
        </p:spPr>
      </p:pic>
      <p:grpSp>
        <p:nvGrpSpPr>
          <p:cNvPr id="9" name="Group 8">
            <a:extLst>
              <a:ext uri="{FF2B5EF4-FFF2-40B4-BE49-F238E27FC236}">
                <a16:creationId xmlns:a16="http://schemas.microsoft.com/office/drawing/2014/main" id="{9BE6973E-51E7-6715-1FB5-49AD657C43CD}"/>
              </a:ext>
            </a:extLst>
          </p:cNvPr>
          <p:cNvGrpSpPr/>
          <p:nvPr/>
        </p:nvGrpSpPr>
        <p:grpSpPr>
          <a:xfrm>
            <a:off x="7652980" y="5978333"/>
            <a:ext cx="1159206" cy="360000"/>
            <a:chOff x="8329361" y="5856379"/>
            <a:chExt cx="1159206" cy="360000"/>
          </a:xfrm>
        </p:grpSpPr>
        <p:pic>
          <p:nvPicPr>
            <p:cNvPr id="4" name="Google Shape;1778;p3">
              <a:extLst>
                <a:ext uri="{FF2B5EF4-FFF2-40B4-BE49-F238E27FC236}">
                  <a16:creationId xmlns:a16="http://schemas.microsoft.com/office/drawing/2014/main" id="{89689704-745C-AD94-A826-82E6D41B1FE4}"/>
                </a:ext>
              </a:extLst>
            </p:cNvPr>
            <p:cNvPicPr preferRelativeResize="0">
              <a:picLocks noChangeAspect="1"/>
            </p:cNvPicPr>
            <p:nvPr/>
          </p:nvPicPr>
          <p:blipFill rotWithShape="1">
            <a:blip r:embed="rId32">
              <a:alphaModFix/>
            </a:blip>
            <a:srcRect/>
            <a:stretch/>
          </p:blipFill>
          <p:spPr>
            <a:xfrm>
              <a:off x="8329361" y="5856379"/>
              <a:ext cx="360000" cy="360000"/>
            </a:xfrm>
            <a:prstGeom prst="rect">
              <a:avLst/>
            </a:prstGeom>
            <a:noFill/>
            <a:ln>
              <a:noFill/>
            </a:ln>
          </p:spPr>
        </p:pic>
        <p:sp>
          <p:nvSpPr>
            <p:cNvPr id="6" name="TextBox 5">
              <a:extLst>
                <a:ext uri="{FF2B5EF4-FFF2-40B4-BE49-F238E27FC236}">
                  <a16:creationId xmlns:a16="http://schemas.microsoft.com/office/drawing/2014/main" id="{1216E2AC-DEE6-A305-573D-FE5413C35E03}"/>
                </a:ext>
              </a:extLst>
            </p:cNvPr>
            <p:cNvSpPr txBox="1"/>
            <p:nvPr/>
          </p:nvSpPr>
          <p:spPr>
            <a:xfrm>
              <a:off x="8613006" y="5925111"/>
              <a:ext cx="875561" cy="253916"/>
            </a:xfrm>
            <a:prstGeom prst="rect">
              <a:avLst/>
            </a:prstGeom>
            <a:noFill/>
          </p:spPr>
          <p:txBody>
            <a:bodyPr wrap="none" rtlCol="0">
              <a:spAutoFit/>
            </a:bodyPr>
            <a:lstStyle/>
            <a:p>
              <a:r>
                <a:rPr lang="en-US" sz="1050" dirty="0">
                  <a:latin typeface="Space Grotesk" pitchFamily="2" charset="0"/>
                  <a:cs typeface="Space Grotesk" pitchFamily="2" charset="0"/>
                </a:rPr>
                <a:t>Databases</a:t>
              </a:r>
              <a:endParaRPr lang="en-NL" sz="1050" dirty="0">
                <a:latin typeface="Space Grotesk" pitchFamily="2" charset="0"/>
                <a:cs typeface="Space Grotesk" pitchFamily="2" charset="0"/>
              </a:endParaRPr>
            </a:p>
          </p:txBody>
        </p:sp>
      </p:grpSp>
      <p:grpSp>
        <p:nvGrpSpPr>
          <p:cNvPr id="10" name="Group 9">
            <a:extLst>
              <a:ext uri="{FF2B5EF4-FFF2-40B4-BE49-F238E27FC236}">
                <a16:creationId xmlns:a16="http://schemas.microsoft.com/office/drawing/2014/main" id="{227970F2-A49F-D6C8-35BC-3951155ABFB6}"/>
              </a:ext>
            </a:extLst>
          </p:cNvPr>
          <p:cNvGrpSpPr/>
          <p:nvPr/>
        </p:nvGrpSpPr>
        <p:grpSpPr>
          <a:xfrm>
            <a:off x="8898160" y="5969478"/>
            <a:ext cx="1606843" cy="360000"/>
            <a:chOff x="8311975" y="6208941"/>
            <a:chExt cx="1606843" cy="360000"/>
          </a:xfrm>
        </p:grpSpPr>
        <p:pic>
          <p:nvPicPr>
            <p:cNvPr id="3" name="Google Shape;1775;p3">
              <a:extLst>
                <a:ext uri="{FF2B5EF4-FFF2-40B4-BE49-F238E27FC236}">
                  <a16:creationId xmlns:a16="http://schemas.microsoft.com/office/drawing/2014/main" id="{38449986-176F-9795-763F-9B2CF024ED89}"/>
                </a:ext>
              </a:extLst>
            </p:cNvPr>
            <p:cNvPicPr preferRelativeResize="0">
              <a:picLocks noChangeAspect="1"/>
            </p:cNvPicPr>
            <p:nvPr/>
          </p:nvPicPr>
          <p:blipFill rotWithShape="1">
            <a:blip r:embed="rId33">
              <a:alphaModFix/>
            </a:blip>
            <a:srcRect/>
            <a:stretch/>
          </p:blipFill>
          <p:spPr>
            <a:xfrm>
              <a:off x="8311975" y="6208941"/>
              <a:ext cx="360000" cy="360000"/>
            </a:xfrm>
            <a:prstGeom prst="rect">
              <a:avLst/>
            </a:prstGeom>
            <a:noFill/>
            <a:ln>
              <a:noFill/>
            </a:ln>
          </p:spPr>
        </p:pic>
        <p:sp>
          <p:nvSpPr>
            <p:cNvPr id="7" name="TextBox 6">
              <a:extLst>
                <a:ext uri="{FF2B5EF4-FFF2-40B4-BE49-F238E27FC236}">
                  <a16:creationId xmlns:a16="http://schemas.microsoft.com/office/drawing/2014/main" id="{08C93D8E-92C1-FC31-C8AB-D1A02B4B8638}"/>
                </a:ext>
              </a:extLst>
            </p:cNvPr>
            <p:cNvSpPr txBox="1"/>
            <p:nvPr/>
          </p:nvSpPr>
          <p:spPr>
            <a:xfrm>
              <a:off x="8618462" y="6277673"/>
              <a:ext cx="1300356" cy="253916"/>
            </a:xfrm>
            <a:prstGeom prst="rect">
              <a:avLst/>
            </a:prstGeom>
            <a:noFill/>
          </p:spPr>
          <p:txBody>
            <a:bodyPr wrap="none" rtlCol="0">
              <a:spAutoFit/>
            </a:bodyPr>
            <a:lstStyle/>
            <a:p>
              <a:r>
                <a:rPr lang="en-US" sz="1050" dirty="0">
                  <a:latin typeface="Space Grotesk" pitchFamily="2" charset="0"/>
                  <a:cs typeface="Space Grotesk" pitchFamily="2" charset="0"/>
                </a:rPr>
                <a:t>Message Brokers</a:t>
              </a:r>
              <a:endParaRPr lang="en-NL" sz="1050" dirty="0">
                <a:latin typeface="Space Grotesk" pitchFamily="2" charset="0"/>
                <a:cs typeface="Space Grotesk" pitchFamily="2" charset="0"/>
              </a:endParaRPr>
            </a:p>
          </p:txBody>
        </p:sp>
      </p:grpSp>
      <p:grpSp>
        <p:nvGrpSpPr>
          <p:cNvPr id="12" name="Group 11">
            <a:extLst>
              <a:ext uri="{FF2B5EF4-FFF2-40B4-BE49-F238E27FC236}">
                <a16:creationId xmlns:a16="http://schemas.microsoft.com/office/drawing/2014/main" id="{7F844ECD-CDB3-56B3-357B-6E5D5DD49C1B}"/>
              </a:ext>
            </a:extLst>
          </p:cNvPr>
          <p:cNvGrpSpPr/>
          <p:nvPr/>
        </p:nvGrpSpPr>
        <p:grpSpPr>
          <a:xfrm>
            <a:off x="10584232" y="5981131"/>
            <a:ext cx="1070950" cy="360000"/>
            <a:chOff x="10057366" y="5981131"/>
            <a:chExt cx="1070950" cy="360000"/>
          </a:xfrm>
        </p:grpSpPr>
        <p:pic>
          <p:nvPicPr>
            <p:cNvPr id="5" name="Google Shape;1783;p3">
              <a:extLst>
                <a:ext uri="{FF2B5EF4-FFF2-40B4-BE49-F238E27FC236}">
                  <a16:creationId xmlns:a16="http://schemas.microsoft.com/office/drawing/2014/main" id="{392B6407-5A3E-B01D-307B-8A2917A38DE6}"/>
                </a:ext>
              </a:extLst>
            </p:cNvPr>
            <p:cNvPicPr preferRelativeResize="0">
              <a:picLocks noChangeAspect="1"/>
            </p:cNvPicPr>
            <p:nvPr/>
          </p:nvPicPr>
          <p:blipFill rotWithShape="1">
            <a:blip r:embed="rId34">
              <a:alphaModFix/>
            </a:blip>
            <a:srcRect/>
            <a:stretch/>
          </p:blipFill>
          <p:spPr>
            <a:xfrm>
              <a:off x="10057366" y="5981131"/>
              <a:ext cx="360000" cy="360000"/>
            </a:xfrm>
            <a:prstGeom prst="rect">
              <a:avLst/>
            </a:prstGeom>
            <a:noFill/>
            <a:ln>
              <a:noFill/>
            </a:ln>
          </p:spPr>
        </p:pic>
        <p:sp>
          <p:nvSpPr>
            <p:cNvPr id="11" name="TextBox 10">
              <a:extLst>
                <a:ext uri="{FF2B5EF4-FFF2-40B4-BE49-F238E27FC236}">
                  <a16:creationId xmlns:a16="http://schemas.microsoft.com/office/drawing/2014/main" id="{C3E8800A-0D7B-A1BB-1BCC-43389EA3A376}"/>
                </a:ext>
              </a:extLst>
            </p:cNvPr>
            <p:cNvSpPr txBox="1"/>
            <p:nvPr/>
          </p:nvSpPr>
          <p:spPr>
            <a:xfrm>
              <a:off x="10393820" y="6033824"/>
              <a:ext cx="734496" cy="253916"/>
            </a:xfrm>
            <a:prstGeom prst="rect">
              <a:avLst/>
            </a:prstGeom>
            <a:noFill/>
          </p:spPr>
          <p:txBody>
            <a:bodyPr wrap="none" rtlCol="0">
              <a:spAutoFit/>
            </a:bodyPr>
            <a:lstStyle/>
            <a:p>
              <a:r>
                <a:rPr lang="en-US" sz="1050" dirty="0">
                  <a:latin typeface="Space Grotesk" pitchFamily="2" charset="0"/>
                  <a:cs typeface="Space Grotesk" pitchFamily="2" charset="0"/>
                </a:rPr>
                <a:t>Services</a:t>
              </a:r>
              <a:endParaRPr lang="en-NL" sz="1050" dirty="0">
                <a:latin typeface="Space Grotesk" pitchFamily="2" charset="0"/>
                <a:cs typeface="Space Grotesk" pitchFamily="2" charset="0"/>
              </a:endParaRPr>
            </a:p>
          </p:txBody>
        </p:sp>
      </p:grpSp>
      <p:grpSp>
        <p:nvGrpSpPr>
          <p:cNvPr id="13" name="Group 12">
            <a:extLst>
              <a:ext uri="{FF2B5EF4-FFF2-40B4-BE49-F238E27FC236}">
                <a16:creationId xmlns:a16="http://schemas.microsoft.com/office/drawing/2014/main" id="{BA70658E-69A1-988E-E3CF-24763C903169}"/>
              </a:ext>
            </a:extLst>
          </p:cNvPr>
          <p:cNvGrpSpPr/>
          <p:nvPr/>
        </p:nvGrpSpPr>
        <p:grpSpPr>
          <a:xfrm>
            <a:off x="1203092" y="5270997"/>
            <a:ext cx="152400" cy="354185"/>
            <a:chOff x="1203092" y="5270997"/>
            <a:chExt cx="152400" cy="354185"/>
          </a:xfrm>
        </p:grpSpPr>
        <p:cxnSp>
          <p:nvCxnSpPr>
            <p:cNvPr id="14" name="Google Shape;292;p39">
              <a:extLst>
                <a:ext uri="{FF2B5EF4-FFF2-40B4-BE49-F238E27FC236}">
                  <a16:creationId xmlns:a16="http://schemas.microsoft.com/office/drawing/2014/main" id="{D37626B8-450F-362B-DBA6-52F0FD583C61}"/>
                </a:ext>
              </a:extLst>
            </p:cNvPr>
            <p:cNvCxnSpPr>
              <a:cxnSpLocks/>
            </p:cNvCxnSpPr>
            <p:nvPr/>
          </p:nvCxnSpPr>
          <p:spPr>
            <a:xfrm>
              <a:off x="1203092" y="5270997"/>
              <a:ext cx="0" cy="340028"/>
            </a:xfrm>
            <a:prstGeom prst="straightConnector1">
              <a:avLst/>
            </a:prstGeom>
            <a:noFill/>
            <a:ln w="25400" cap="flat" cmpd="sng">
              <a:solidFill>
                <a:schemeClr val="dk1"/>
              </a:solidFill>
              <a:prstDash val="solid"/>
              <a:miter lim="800000"/>
              <a:headEnd type="none" w="sm" len="sm"/>
              <a:tailEnd type="triangle" w="lg" len="lg"/>
            </a:ln>
          </p:spPr>
        </p:cxnSp>
        <p:cxnSp>
          <p:nvCxnSpPr>
            <p:cNvPr id="15" name="Google Shape;292;p39">
              <a:extLst>
                <a:ext uri="{FF2B5EF4-FFF2-40B4-BE49-F238E27FC236}">
                  <a16:creationId xmlns:a16="http://schemas.microsoft.com/office/drawing/2014/main" id="{6DF071E8-EB21-3FF2-331D-20E6C19B9E93}"/>
                </a:ext>
              </a:extLst>
            </p:cNvPr>
            <p:cNvCxnSpPr>
              <a:cxnSpLocks/>
            </p:cNvCxnSpPr>
            <p:nvPr/>
          </p:nvCxnSpPr>
          <p:spPr>
            <a:xfrm flipV="1">
              <a:off x="1355492" y="5285154"/>
              <a:ext cx="0" cy="340028"/>
            </a:xfrm>
            <a:prstGeom prst="straightConnector1">
              <a:avLst/>
            </a:prstGeom>
            <a:noFill/>
            <a:ln w="25400" cap="flat" cmpd="sng">
              <a:solidFill>
                <a:schemeClr val="dk1"/>
              </a:solidFill>
              <a:prstDash val="solid"/>
              <a:miter lim="800000"/>
              <a:headEnd type="none" w="sm" len="sm"/>
              <a:tailEnd type="triangle" w="lg" len="lg"/>
            </a:ln>
          </p:spPr>
        </p:cxnSp>
      </p:grpSp>
      <p:pic>
        <p:nvPicPr>
          <p:cNvPr id="16" name="Picture 15">
            <a:extLst>
              <a:ext uri="{FF2B5EF4-FFF2-40B4-BE49-F238E27FC236}">
                <a16:creationId xmlns:a16="http://schemas.microsoft.com/office/drawing/2014/main" id="{F22E4D1C-B845-681D-4978-6B6390F5A383}"/>
              </a:ext>
            </a:extLst>
          </p:cNvPr>
          <p:cNvPicPr>
            <a:picLocks noChangeAspect="1"/>
          </p:cNvPicPr>
          <p:nvPr/>
        </p:nvPicPr>
        <p:blipFill>
          <a:blip r:embed="rId35"/>
          <a:stretch>
            <a:fillRect/>
          </a:stretch>
        </p:blipFill>
        <p:spPr>
          <a:xfrm>
            <a:off x="8256497" y="2883891"/>
            <a:ext cx="972000" cy="972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1"/>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solidFill>
                  <a:schemeClr val="accent3">
                    <a:lumMod val="75000"/>
                  </a:schemeClr>
                </a:solidFill>
              </a:rPr>
              <a:t>Dapr components</a:t>
            </a:r>
            <a:endParaRPr dirty="0">
              <a:solidFill>
                <a:schemeClr val="accent3">
                  <a:lumMod val="75000"/>
                </a:schemeClr>
              </a:solidFill>
            </a:endParaRPr>
          </a:p>
        </p:txBody>
      </p:sp>
      <p:grpSp>
        <p:nvGrpSpPr>
          <p:cNvPr id="357" name="Google Shape;357;p41"/>
          <p:cNvGrpSpPr/>
          <p:nvPr/>
        </p:nvGrpSpPr>
        <p:grpSpPr>
          <a:xfrm>
            <a:off x="7964229" y="247745"/>
            <a:ext cx="1690147" cy="1722037"/>
            <a:chOff x="5037950" y="573267"/>
            <a:chExt cx="1855000" cy="1890000"/>
          </a:xfrm>
        </p:grpSpPr>
        <p:pic>
          <p:nvPicPr>
            <p:cNvPr id="358" name="Google Shape;358;p41"/>
            <p:cNvPicPr preferRelativeResize="0"/>
            <p:nvPr/>
          </p:nvPicPr>
          <p:blipFill rotWithShape="1">
            <a:blip r:embed="rId3">
              <a:alphaModFix/>
            </a:blip>
            <a:srcRect/>
            <a:stretch/>
          </p:blipFill>
          <p:spPr>
            <a:xfrm>
              <a:off x="5037950" y="573267"/>
              <a:ext cx="1855000" cy="1890000"/>
            </a:xfrm>
            <a:prstGeom prst="rect">
              <a:avLst/>
            </a:prstGeom>
            <a:noFill/>
            <a:ln>
              <a:noFill/>
            </a:ln>
          </p:spPr>
        </p:pic>
        <p:sp>
          <p:nvSpPr>
            <p:cNvPr id="359" name="Google Shape;359;p41"/>
            <p:cNvSpPr txBox="1"/>
            <p:nvPr/>
          </p:nvSpPr>
          <p:spPr>
            <a:xfrm>
              <a:off x="5192297" y="1139589"/>
              <a:ext cx="1149446" cy="33775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Space Grotesk"/>
                  <a:ea typeface="Space Grotesk"/>
                  <a:cs typeface="Space Grotesk"/>
                  <a:sym typeface="Space Grotesk"/>
                </a:rPr>
                <a:t>App</a:t>
              </a:r>
              <a:endParaRPr sz="1400" b="1" i="0" u="none" strike="noStrike" cap="none" dirty="0">
                <a:solidFill>
                  <a:schemeClr val="dk1"/>
                </a:solidFill>
                <a:latin typeface="Space Grotesk"/>
                <a:ea typeface="Space Grotesk"/>
                <a:cs typeface="Space Grotesk"/>
                <a:sym typeface="Space Grotesk"/>
              </a:endParaRPr>
            </a:p>
          </p:txBody>
        </p:sp>
      </p:grpSp>
      <p:pic>
        <p:nvPicPr>
          <p:cNvPr id="361" name="Google Shape;361;p41"/>
          <p:cNvPicPr>
            <a:picLocks noChangeAspect="1"/>
          </p:cNvPicPr>
          <p:nvPr/>
        </p:nvPicPr>
        <p:blipFill rotWithShape="1">
          <a:blip r:embed="rId4">
            <a:alphaModFix/>
          </a:blip>
          <a:srcRect/>
          <a:stretch/>
        </p:blipFill>
        <p:spPr>
          <a:xfrm>
            <a:off x="7384852" y="2466584"/>
            <a:ext cx="972000" cy="972000"/>
          </a:xfrm>
          <a:prstGeom prst="rect">
            <a:avLst/>
          </a:prstGeom>
          <a:noFill/>
          <a:ln>
            <a:noFill/>
          </a:ln>
        </p:spPr>
      </p:pic>
      <p:pic>
        <p:nvPicPr>
          <p:cNvPr id="362" name="Google Shape;362;p41"/>
          <p:cNvPicPr>
            <a:picLocks noChangeAspect="1"/>
          </p:cNvPicPr>
          <p:nvPr/>
        </p:nvPicPr>
        <p:blipFill rotWithShape="1">
          <a:blip r:embed="rId5">
            <a:alphaModFix/>
          </a:blip>
          <a:srcRect/>
          <a:stretch/>
        </p:blipFill>
        <p:spPr>
          <a:xfrm>
            <a:off x="1538527" y="2466584"/>
            <a:ext cx="972000" cy="972000"/>
          </a:xfrm>
          <a:prstGeom prst="rect">
            <a:avLst/>
          </a:prstGeom>
          <a:noFill/>
          <a:ln>
            <a:noFill/>
          </a:ln>
        </p:spPr>
      </p:pic>
      <p:pic>
        <p:nvPicPr>
          <p:cNvPr id="363" name="Google Shape;363;p41"/>
          <p:cNvPicPr>
            <a:picLocks noChangeAspect="1"/>
          </p:cNvPicPr>
          <p:nvPr/>
        </p:nvPicPr>
        <p:blipFill rotWithShape="1">
          <a:blip r:embed="rId6">
            <a:alphaModFix/>
          </a:blip>
          <a:srcRect/>
          <a:stretch/>
        </p:blipFill>
        <p:spPr>
          <a:xfrm>
            <a:off x="3877057" y="2466584"/>
            <a:ext cx="972000" cy="972000"/>
          </a:xfrm>
          <a:prstGeom prst="rect">
            <a:avLst/>
          </a:prstGeom>
          <a:noFill/>
          <a:ln>
            <a:noFill/>
          </a:ln>
        </p:spPr>
      </p:pic>
      <p:pic>
        <p:nvPicPr>
          <p:cNvPr id="364" name="Google Shape;364;p41"/>
          <p:cNvPicPr>
            <a:picLocks noChangeAspect="1"/>
          </p:cNvPicPr>
          <p:nvPr/>
        </p:nvPicPr>
        <p:blipFill rotWithShape="1">
          <a:blip r:embed="rId7">
            <a:alphaModFix/>
          </a:blip>
          <a:srcRect/>
          <a:stretch/>
        </p:blipFill>
        <p:spPr>
          <a:xfrm>
            <a:off x="369262" y="2466584"/>
            <a:ext cx="972000" cy="972000"/>
          </a:xfrm>
          <a:prstGeom prst="rect">
            <a:avLst/>
          </a:prstGeom>
          <a:noFill/>
          <a:ln>
            <a:noFill/>
          </a:ln>
        </p:spPr>
      </p:pic>
      <p:pic>
        <p:nvPicPr>
          <p:cNvPr id="365" name="Google Shape;365;p41"/>
          <p:cNvPicPr>
            <a:picLocks noChangeAspect="1"/>
          </p:cNvPicPr>
          <p:nvPr/>
        </p:nvPicPr>
        <p:blipFill rotWithShape="1">
          <a:blip r:embed="rId8">
            <a:alphaModFix/>
          </a:blip>
          <a:srcRect/>
          <a:stretch/>
        </p:blipFill>
        <p:spPr>
          <a:xfrm>
            <a:off x="8554117" y="2466584"/>
            <a:ext cx="972000" cy="972000"/>
          </a:xfrm>
          <a:prstGeom prst="rect">
            <a:avLst/>
          </a:prstGeom>
          <a:noFill/>
          <a:ln>
            <a:noFill/>
          </a:ln>
        </p:spPr>
      </p:pic>
      <p:pic>
        <p:nvPicPr>
          <p:cNvPr id="366" name="Google Shape;366;p41"/>
          <p:cNvPicPr>
            <a:picLocks noChangeAspect="1"/>
          </p:cNvPicPr>
          <p:nvPr/>
        </p:nvPicPr>
        <p:blipFill rotWithShape="1">
          <a:blip r:embed="rId9">
            <a:alphaModFix/>
          </a:blip>
          <a:srcRect/>
          <a:stretch/>
        </p:blipFill>
        <p:spPr>
          <a:xfrm>
            <a:off x="5046322" y="2466584"/>
            <a:ext cx="972000" cy="972000"/>
          </a:xfrm>
          <a:prstGeom prst="rect">
            <a:avLst/>
          </a:prstGeom>
          <a:noFill/>
          <a:ln>
            <a:noFill/>
          </a:ln>
        </p:spPr>
      </p:pic>
      <p:pic>
        <p:nvPicPr>
          <p:cNvPr id="367" name="Google Shape;367;p41"/>
          <p:cNvPicPr>
            <a:picLocks noChangeAspect="1"/>
          </p:cNvPicPr>
          <p:nvPr/>
        </p:nvPicPr>
        <p:blipFill rotWithShape="1">
          <a:blip r:embed="rId10">
            <a:alphaModFix/>
          </a:blip>
          <a:srcRect/>
          <a:stretch/>
        </p:blipFill>
        <p:spPr>
          <a:xfrm>
            <a:off x="9723382" y="2466584"/>
            <a:ext cx="972000" cy="972000"/>
          </a:xfrm>
          <a:prstGeom prst="rect">
            <a:avLst/>
          </a:prstGeom>
          <a:noFill/>
          <a:ln>
            <a:noFill/>
          </a:ln>
        </p:spPr>
      </p:pic>
      <p:pic>
        <p:nvPicPr>
          <p:cNvPr id="368" name="Google Shape;368;p41"/>
          <p:cNvPicPr>
            <a:picLocks noChangeAspect="1"/>
          </p:cNvPicPr>
          <p:nvPr/>
        </p:nvPicPr>
        <p:blipFill rotWithShape="1">
          <a:blip r:embed="rId11">
            <a:alphaModFix/>
          </a:blip>
          <a:srcRect/>
          <a:stretch/>
        </p:blipFill>
        <p:spPr>
          <a:xfrm>
            <a:off x="2707792" y="2466584"/>
            <a:ext cx="972000" cy="972000"/>
          </a:xfrm>
          <a:prstGeom prst="rect">
            <a:avLst/>
          </a:prstGeom>
          <a:noFill/>
          <a:ln>
            <a:noFill/>
          </a:ln>
        </p:spPr>
      </p:pic>
      <p:pic>
        <p:nvPicPr>
          <p:cNvPr id="369" name="Google Shape;369;p41"/>
          <p:cNvPicPr>
            <a:picLocks noChangeAspect="1"/>
          </p:cNvPicPr>
          <p:nvPr/>
        </p:nvPicPr>
        <p:blipFill rotWithShape="1">
          <a:blip r:embed="rId12">
            <a:alphaModFix/>
          </a:blip>
          <a:srcRect/>
          <a:stretch/>
        </p:blipFill>
        <p:spPr>
          <a:xfrm>
            <a:off x="6215587" y="2466584"/>
            <a:ext cx="972000" cy="972000"/>
          </a:xfrm>
          <a:prstGeom prst="rect">
            <a:avLst/>
          </a:prstGeom>
          <a:noFill/>
          <a:ln>
            <a:noFill/>
          </a:ln>
        </p:spPr>
      </p:pic>
      <p:grpSp>
        <p:nvGrpSpPr>
          <p:cNvPr id="370" name="Google Shape;370;p41"/>
          <p:cNvGrpSpPr/>
          <p:nvPr/>
        </p:nvGrpSpPr>
        <p:grpSpPr>
          <a:xfrm>
            <a:off x="547550" y="3603378"/>
            <a:ext cx="617220" cy="2790279"/>
            <a:chOff x="724042" y="3703868"/>
            <a:chExt cx="617220" cy="2790279"/>
          </a:xfrm>
        </p:grpSpPr>
        <p:pic>
          <p:nvPicPr>
            <p:cNvPr id="371" name="Google Shape;371;p41"/>
            <p:cNvPicPr preferRelativeResize="0"/>
            <p:nvPr/>
          </p:nvPicPr>
          <p:blipFill rotWithShape="1">
            <a:blip r:embed="rId13">
              <a:alphaModFix/>
            </a:blip>
            <a:srcRect/>
            <a:stretch/>
          </p:blipFill>
          <p:spPr>
            <a:xfrm>
              <a:off x="792622" y="4937558"/>
              <a:ext cx="480060" cy="560070"/>
            </a:xfrm>
            <a:prstGeom prst="rect">
              <a:avLst/>
            </a:prstGeom>
            <a:noFill/>
            <a:ln>
              <a:noFill/>
            </a:ln>
          </p:spPr>
        </p:pic>
        <p:pic>
          <p:nvPicPr>
            <p:cNvPr id="372" name="Google Shape;372;p41"/>
            <p:cNvPicPr preferRelativeResize="0"/>
            <p:nvPr/>
          </p:nvPicPr>
          <p:blipFill rotWithShape="1">
            <a:blip r:embed="rId14">
              <a:alphaModFix/>
            </a:blip>
            <a:srcRect/>
            <a:stretch/>
          </p:blipFill>
          <p:spPr>
            <a:xfrm>
              <a:off x="823102" y="5571072"/>
              <a:ext cx="419100" cy="499110"/>
            </a:xfrm>
            <a:prstGeom prst="rect">
              <a:avLst/>
            </a:prstGeom>
            <a:noFill/>
            <a:ln>
              <a:noFill/>
            </a:ln>
          </p:spPr>
        </p:pic>
        <p:pic>
          <p:nvPicPr>
            <p:cNvPr id="373" name="Google Shape;373;p41"/>
            <p:cNvPicPr preferRelativeResize="0"/>
            <p:nvPr/>
          </p:nvPicPr>
          <p:blipFill rotWithShape="1">
            <a:blip r:embed="rId15">
              <a:alphaModFix/>
            </a:blip>
            <a:srcRect/>
            <a:stretch/>
          </p:blipFill>
          <p:spPr>
            <a:xfrm>
              <a:off x="823102" y="6151247"/>
              <a:ext cx="419100" cy="342900"/>
            </a:xfrm>
            <a:prstGeom prst="rect">
              <a:avLst/>
            </a:prstGeom>
            <a:noFill/>
            <a:ln>
              <a:noFill/>
            </a:ln>
          </p:spPr>
        </p:pic>
        <p:pic>
          <p:nvPicPr>
            <p:cNvPr id="374" name="Google Shape;374;p41"/>
            <p:cNvPicPr preferRelativeResize="0"/>
            <p:nvPr/>
          </p:nvPicPr>
          <p:blipFill rotWithShape="1">
            <a:blip r:embed="rId16">
              <a:alphaModFix/>
            </a:blip>
            <a:srcRect/>
            <a:stretch/>
          </p:blipFill>
          <p:spPr>
            <a:xfrm>
              <a:off x="724042" y="4334048"/>
              <a:ext cx="617220" cy="525780"/>
            </a:xfrm>
            <a:prstGeom prst="rect">
              <a:avLst/>
            </a:prstGeom>
            <a:noFill/>
            <a:ln>
              <a:noFill/>
            </a:ln>
          </p:spPr>
        </p:pic>
        <p:pic>
          <p:nvPicPr>
            <p:cNvPr id="375" name="Google Shape;375;p41"/>
            <p:cNvPicPr preferRelativeResize="0"/>
            <p:nvPr/>
          </p:nvPicPr>
          <p:blipFill rotWithShape="1">
            <a:blip r:embed="rId17">
              <a:alphaModFix/>
            </a:blip>
            <a:srcRect/>
            <a:stretch/>
          </p:blipFill>
          <p:spPr>
            <a:xfrm>
              <a:off x="731662" y="3703868"/>
              <a:ext cx="601980" cy="556260"/>
            </a:xfrm>
            <a:prstGeom prst="rect">
              <a:avLst/>
            </a:prstGeom>
            <a:noFill/>
            <a:ln>
              <a:noFill/>
            </a:ln>
          </p:spPr>
        </p:pic>
      </p:grpSp>
      <p:grpSp>
        <p:nvGrpSpPr>
          <p:cNvPr id="376" name="Google Shape;376;p41"/>
          <p:cNvGrpSpPr/>
          <p:nvPr/>
        </p:nvGrpSpPr>
        <p:grpSpPr>
          <a:xfrm>
            <a:off x="1697499" y="3601948"/>
            <a:ext cx="655320" cy="3030310"/>
            <a:chOff x="1933191" y="3703868"/>
            <a:chExt cx="655320" cy="3030310"/>
          </a:xfrm>
        </p:grpSpPr>
        <p:pic>
          <p:nvPicPr>
            <p:cNvPr id="377" name="Google Shape;377;p41"/>
            <p:cNvPicPr preferRelativeResize="0"/>
            <p:nvPr/>
          </p:nvPicPr>
          <p:blipFill rotWithShape="1">
            <a:blip r:embed="rId18">
              <a:alphaModFix/>
            </a:blip>
            <a:srcRect/>
            <a:stretch/>
          </p:blipFill>
          <p:spPr>
            <a:xfrm>
              <a:off x="2009866" y="4937559"/>
              <a:ext cx="480060" cy="556260"/>
            </a:xfrm>
            <a:prstGeom prst="rect">
              <a:avLst/>
            </a:prstGeom>
            <a:noFill/>
            <a:ln>
              <a:noFill/>
            </a:ln>
          </p:spPr>
        </p:pic>
        <p:pic>
          <p:nvPicPr>
            <p:cNvPr id="378" name="Google Shape;378;p41"/>
            <p:cNvPicPr preferRelativeResize="0"/>
            <p:nvPr/>
          </p:nvPicPr>
          <p:blipFill rotWithShape="1">
            <a:blip r:embed="rId19">
              <a:alphaModFix/>
            </a:blip>
            <a:srcRect/>
            <a:stretch/>
          </p:blipFill>
          <p:spPr>
            <a:xfrm>
              <a:off x="2036535" y="6151248"/>
              <a:ext cx="419100" cy="582930"/>
            </a:xfrm>
            <a:prstGeom prst="rect">
              <a:avLst/>
            </a:prstGeom>
            <a:noFill/>
            <a:ln>
              <a:noFill/>
            </a:ln>
          </p:spPr>
        </p:pic>
        <p:pic>
          <p:nvPicPr>
            <p:cNvPr id="379" name="Google Shape;379;p41"/>
            <p:cNvPicPr preferRelativeResize="0"/>
            <p:nvPr/>
          </p:nvPicPr>
          <p:blipFill rotWithShape="1">
            <a:blip r:embed="rId20">
              <a:alphaModFix/>
            </a:blip>
            <a:srcRect/>
            <a:stretch/>
          </p:blipFill>
          <p:spPr>
            <a:xfrm>
              <a:off x="1933191" y="4334049"/>
              <a:ext cx="655320" cy="556260"/>
            </a:xfrm>
            <a:prstGeom prst="rect">
              <a:avLst/>
            </a:prstGeom>
            <a:noFill/>
            <a:ln>
              <a:noFill/>
            </a:ln>
          </p:spPr>
        </p:pic>
        <p:pic>
          <p:nvPicPr>
            <p:cNvPr id="380" name="Google Shape;380;p41"/>
            <p:cNvPicPr preferRelativeResize="0"/>
            <p:nvPr/>
          </p:nvPicPr>
          <p:blipFill rotWithShape="1">
            <a:blip r:embed="rId21">
              <a:alphaModFix/>
            </a:blip>
            <a:srcRect/>
            <a:stretch/>
          </p:blipFill>
          <p:spPr>
            <a:xfrm>
              <a:off x="2036538" y="3703868"/>
              <a:ext cx="419100" cy="556260"/>
            </a:xfrm>
            <a:prstGeom prst="rect">
              <a:avLst/>
            </a:prstGeom>
            <a:noFill/>
            <a:ln>
              <a:noFill/>
            </a:ln>
          </p:spPr>
        </p:pic>
        <p:pic>
          <p:nvPicPr>
            <p:cNvPr id="381" name="Google Shape;381;p41"/>
            <p:cNvPicPr preferRelativeResize="0"/>
            <p:nvPr/>
          </p:nvPicPr>
          <p:blipFill rotWithShape="1">
            <a:blip r:embed="rId14">
              <a:alphaModFix/>
            </a:blip>
            <a:srcRect/>
            <a:stretch/>
          </p:blipFill>
          <p:spPr>
            <a:xfrm>
              <a:off x="2036535" y="5569709"/>
              <a:ext cx="419100" cy="499110"/>
            </a:xfrm>
            <a:prstGeom prst="rect">
              <a:avLst/>
            </a:prstGeom>
            <a:noFill/>
            <a:ln>
              <a:noFill/>
            </a:ln>
          </p:spPr>
        </p:pic>
      </p:grpSp>
      <p:grpSp>
        <p:nvGrpSpPr>
          <p:cNvPr id="382" name="Google Shape;382;p41"/>
          <p:cNvGrpSpPr/>
          <p:nvPr/>
        </p:nvGrpSpPr>
        <p:grpSpPr>
          <a:xfrm>
            <a:off x="2843326" y="3608142"/>
            <a:ext cx="708660" cy="3022986"/>
            <a:chOff x="3195387" y="3703868"/>
            <a:chExt cx="708660" cy="3022986"/>
          </a:xfrm>
        </p:grpSpPr>
        <p:pic>
          <p:nvPicPr>
            <p:cNvPr id="383" name="Google Shape;383;p41"/>
            <p:cNvPicPr preferRelativeResize="0"/>
            <p:nvPr/>
          </p:nvPicPr>
          <p:blipFill rotWithShape="1">
            <a:blip r:embed="rId22">
              <a:alphaModFix/>
            </a:blip>
            <a:srcRect/>
            <a:stretch/>
          </p:blipFill>
          <p:spPr>
            <a:xfrm>
              <a:off x="3340167" y="3703868"/>
              <a:ext cx="419100" cy="556260"/>
            </a:xfrm>
            <a:prstGeom prst="rect">
              <a:avLst/>
            </a:prstGeom>
            <a:noFill/>
            <a:ln>
              <a:noFill/>
            </a:ln>
          </p:spPr>
        </p:pic>
        <p:pic>
          <p:nvPicPr>
            <p:cNvPr id="384" name="Google Shape;384;p41"/>
            <p:cNvPicPr preferRelativeResize="0"/>
            <p:nvPr/>
          </p:nvPicPr>
          <p:blipFill rotWithShape="1">
            <a:blip r:embed="rId23">
              <a:alphaModFix/>
            </a:blip>
            <a:srcRect/>
            <a:stretch/>
          </p:blipFill>
          <p:spPr>
            <a:xfrm>
              <a:off x="3290637" y="4325602"/>
              <a:ext cx="518160" cy="556260"/>
            </a:xfrm>
            <a:prstGeom prst="rect">
              <a:avLst/>
            </a:prstGeom>
            <a:noFill/>
            <a:ln>
              <a:noFill/>
            </a:ln>
          </p:spPr>
        </p:pic>
        <p:pic>
          <p:nvPicPr>
            <p:cNvPr id="385" name="Google Shape;385;p41"/>
            <p:cNvPicPr preferRelativeResize="0"/>
            <p:nvPr/>
          </p:nvPicPr>
          <p:blipFill rotWithShape="1">
            <a:blip r:embed="rId24">
              <a:alphaModFix/>
            </a:blip>
            <a:srcRect/>
            <a:stretch/>
          </p:blipFill>
          <p:spPr>
            <a:xfrm>
              <a:off x="3195387" y="4933569"/>
              <a:ext cx="708660" cy="556260"/>
            </a:xfrm>
            <a:prstGeom prst="rect">
              <a:avLst/>
            </a:prstGeom>
            <a:noFill/>
            <a:ln>
              <a:noFill/>
            </a:ln>
          </p:spPr>
        </p:pic>
        <p:pic>
          <p:nvPicPr>
            <p:cNvPr id="386" name="Google Shape;386;p41"/>
            <p:cNvPicPr preferRelativeResize="0"/>
            <p:nvPr/>
          </p:nvPicPr>
          <p:blipFill rotWithShape="1">
            <a:blip r:embed="rId25">
              <a:alphaModFix/>
            </a:blip>
            <a:srcRect/>
            <a:stretch/>
          </p:blipFill>
          <p:spPr>
            <a:xfrm>
              <a:off x="3431607" y="5549051"/>
              <a:ext cx="236220" cy="518160"/>
            </a:xfrm>
            <a:prstGeom prst="rect">
              <a:avLst/>
            </a:prstGeom>
            <a:noFill/>
            <a:ln>
              <a:noFill/>
            </a:ln>
          </p:spPr>
        </p:pic>
        <p:pic>
          <p:nvPicPr>
            <p:cNvPr id="387" name="Google Shape;387;p41"/>
            <p:cNvPicPr preferRelativeResize="0"/>
            <p:nvPr/>
          </p:nvPicPr>
          <p:blipFill rotWithShape="1">
            <a:blip r:embed="rId26">
              <a:alphaModFix/>
            </a:blip>
            <a:srcRect/>
            <a:stretch/>
          </p:blipFill>
          <p:spPr>
            <a:xfrm>
              <a:off x="3340167" y="6170594"/>
              <a:ext cx="419100" cy="556260"/>
            </a:xfrm>
            <a:prstGeom prst="rect">
              <a:avLst/>
            </a:prstGeom>
            <a:noFill/>
            <a:ln>
              <a:noFill/>
            </a:ln>
          </p:spPr>
        </p:pic>
      </p:grpSp>
      <p:grpSp>
        <p:nvGrpSpPr>
          <p:cNvPr id="388" name="Google Shape;388;p41"/>
          <p:cNvGrpSpPr/>
          <p:nvPr/>
        </p:nvGrpSpPr>
        <p:grpSpPr>
          <a:xfrm>
            <a:off x="4000895" y="3601948"/>
            <a:ext cx="731520" cy="2994115"/>
            <a:chOff x="4420633" y="3703868"/>
            <a:chExt cx="731520" cy="2994115"/>
          </a:xfrm>
        </p:grpSpPr>
        <p:pic>
          <p:nvPicPr>
            <p:cNvPr id="389" name="Google Shape;389;p41"/>
            <p:cNvPicPr preferRelativeResize="0"/>
            <p:nvPr/>
          </p:nvPicPr>
          <p:blipFill rotWithShape="1">
            <a:blip r:embed="rId27">
              <a:alphaModFix/>
            </a:blip>
            <a:srcRect/>
            <a:stretch/>
          </p:blipFill>
          <p:spPr>
            <a:xfrm>
              <a:off x="4447303" y="3703868"/>
              <a:ext cx="678180" cy="556260"/>
            </a:xfrm>
            <a:prstGeom prst="rect">
              <a:avLst/>
            </a:prstGeom>
            <a:noFill/>
            <a:ln>
              <a:noFill/>
            </a:ln>
          </p:spPr>
        </p:pic>
        <p:pic>
          <p:nvPicPr>
            <p:cNvPr id="390" name="Google Shape;390;p41"/>
            <p:cNvPicPr preferRelativeResize="0"/>
            <p:nvPr/>
          </p:nvPicPr>
          <p:blipFill rotWithShape="1">
            <a:blip r:embed="rId28">
              <a:alphaModFix/>
            </a:blip>
            <a:srcRect/>
            <a:stretch/>
          </p:blipFill>
          <p:spPr>
            <a:xfrm>
              <a:off x="4500643" y="4943615"/>
              <a:ext cx="571500" cy="556260"/>
            </a:xfrm>
            <a:prstGeom prst="rect">
              <a:avLst/>
            </a:prstGeom>
            <a:noFill/>
            <a:ln>
              <a:noFill/>
            </a:ln>
          </p:spPr>
        </p:pic>
        <p:pic>
          <p:nvPicPr>
            <p:cNvPr id="391" name="Google Shape;391;p41"/>
            <p:cNvPicPr preferRelativeResize="0"/>
            <p:nvPr/>
          </p:nvPicPr>
          <p:blipFill rotWithShape="1">
            <a:blip r:embed="rId29">
              <a:alphaModFix/>
            </a:blip>
            <a:srcRect/>
            <a:stretch/>
          </p:blipFill>
          <p:spPr>
            <a:xfrm>
              <a:off x="4473973" y="4312331"/>
              <a:ext cx="624840" cy="556260"/>
            </a:xfrm>
            <a:prstGeom prst="rect">
              <a:avLst/>
            </a:prstGeom>
            <a:noFill/>
            <a:ln>
              <a:noFill/>
            </a:ln>
          </p:spPr>
        </p:pic>
        <p:pic>
          <p:nvPicPr>
            <p:cNvPr id="392" name="Google Shape;392;p41"/>
            <p:cNvPicPr preferRelativeResize="0"/>
            <p:nvPr/>
          </p:nvPicPr>
          <p:blipFill rotWithShape="1">
            <a:blip r:embed="rId30">
              <a:alphaModFix/>
            </a:blip>
            <a:srcRect/>
            <a:stretch/>
          </p:blipFill>
          <p:spPr>
            <a:xfrm>
              <a:off x="4496833" y="6187443"/>
              <a:ext cx="579120" cy="510540"/>
            </a:xfrm>
            <a:prstGeom prst="rect">
              <a:avLst/>
            </a:prstGeom>
            <a:noFill/>
            <a:ln>
              <a:noFill/>
            </a:ln>
          </p:spPr>
        </p:pic>
        <p:pic>
          <p:nvPicPr>
            <p:cNvPr id="393" name="Google Shape;393;p41"/>
            <p:cNvPicPr preferRelativeResize="0"/>
            <p:nvPr/>
          </p:nvPicPr>
          <p:blipFill rotWithShape="1">
            <a:blip r:embed="rId31">
              <a:alphaModFix/>
            </a:blip>
            <a:srcRect/>
            <a:stretch/>
          </p:blipFill>
          <p:spPr>
            <a:xfrm>
              <a:off x="4420633" y="5541134"/>
              <a:ext cx="731520" cy="556260"/>
            </a:xfrm>
            <a:prstGeom prst="rect">
              <a:avLst/>
            </a:prstGeom>
            <a:noFill/>
            <a:ln>
              <a:noFill/>
            </a:ln>
          </p:spPr>
        </p:pic>
      </p:grpSp>
      <p:grpSp>
        <p:nvGrpSpPr>
          <p:cNvPr id="394" name="Google Shape;394;p41"/>
          <p:cNvGrpSpPr/>
          <p:nvPr/>
        </p:nvGrpSpPr>
        <p:grpSpPr>
          <a:xfrm>
            <a:off x="5226505" y="3601948"/>
            <a:ext cx="617220" cy="3008532"/>
            <a:chOff x="5728372" y="3703868"/>
            <a:chExt cx="617220" cy="3008532"/>
          </a:xfrm>
        </p:grpSpPr>
        <p:pic>
          <p:nvPicPr>
            <p:cNvPr id="395" name="Google Shape;395;p41"/>
            <p:cNvPicPr preferRelativeResize="0"/>
            <p:nvPr/>
          </p:nvPicPr>
          <p:blipFill rotWithShape="1">
            <a:blip r:embed="rId32">
              <a:alphaModFix/>
            </a:blip>
            <a:srcRect/>
            <a:stretch/>
          </p:blipFill>
          <p:spPr>
            <a:xfrm>
              <a:off x="5857912" y="5558279"/>
              <a:ext cx="358140" cy="521970"/>
            </a:xfrm>
            <a:prstGeom prst="rect">
              <a:avLst/>
            </a:prstGeom>
            <a:noFill/>
            <a:ln>
              <a:noFill/>
            </a:ln>
          </p:spPr>
        </p:pic>
        <p:pic>
          <p:nvPicPr>
            <p:cNvPr id="396" name="Google Shape;396;p41"/>
            <p:cNvPicPr preferRelativeResize="0"/>
            <p:nvPr/>
          </p:nvPicPr>
          <p:blipFill rotWithShape="1">
            <a:blip r:embed="rId33">
              <a:alphaModFix/>
            </a:blip>
            <a:srcRect/>
            <a:stretch/>
          </p:blipFill>
          <p:spPr>
            <a:xfrm>
              <a:off x="5827432" y="6140900"/>
              <a:ext cx="419100" cy="571500"/>
            </a:xfrm>
            <a:prstGeom prst="rect">
              <a:avLst/>
            </a:prstGeom>
            <a:noFill/>
            <a:ln>
              <a:noFill/>
            </a:ln>
          </p:spPr>
        </p:pic>
        <p:pic>
          <p:nvPicPr>
            <p:cNvPr id="397" name="Google Shape;397;p41"/>
            <p:cNvPicPr preferRelativeResize="0"/>
            <p:nvPr/>
          </p:nvPicPr>
          <p:blipFill rotWithShape="1">
            <a:blip r:embed="rId16">
              <a:alphaModFix/>
            </a:blip>
            <a:srcRect/>
            <a:stretch/>
          </p:blipFill>
          <p:spPr>
            <a:xfrm>
              <a:off x="5728372" y="4349289"/>
              <a:ext cx="617220" cy="525780"/>
            </a:xfrm>
            <a:prstGeom prst="rect">
              <a:avLst/>
            </a:prstGeom>
            <a:noFill/>
            <a:ln>
              <a:noFill/>
            </a:ln>
          </p:spPr>
        </p:pic>
        <p:pic>
          <p:nvPicPr>
            <p:cNvPr id="398" name="Google Shape;398;p41"/>
            <p:cNvPicPr preferRelativeResize="0"/>
            <p:nvPr/>
          </p:nvPicPr>
          <p:blipFill rotWithShape="1">
            <a:blip r:embed="rId17">
              <a:alphaModFix/>
            </a:blip>
            <a:srcRect/>
            <a:stretch/>
          </p:blipFill>
          <p:spPr>
            <a:xfrm>
              <a:off x="5735992" y="3703868"/>
              <a:ext cx="601980" cy="556260"/>
            </a:xfrm>
            <a:prstGeom prst="rect">
              <a:avLst/>
            </a:prstGeom>
            <a:noFill/>
            <a:ln>
              <a:noFill/>
            </a:ln>
          </p:spPr>
        </p:pic>
        <p:pic>
          <p:nvPicPr>
            <p:cNvPr id="399" name="Google Shape;399;p41"/>
            <p:cNvPicPr preferRelativeResize="0"/>
            <p:nvPr/>
          </p:nvPicPr>
          <p:blipFill rotWithShape="1">
            <a:blip r:embed="rId14">
              <a:alphaModFix/>
            </a:blip>
            <a:srcRect/>
            <a:stretch/>
          </p:blipFill>
          <p:spPr>
            <a:xfrm>
              <a:off x="5827432" y="4998518"/>
              <a:ext cx="419100" cy="499110"/>
            </a:xfrm>
            <a:prstGeom prst="rect">
              <a:avLst/>
            </a:prstGeom>
            <a:noFill/>
            <a:ln>
              <a:noFill/>
            </a:ln>
          </p:spPr>
        </p:pic>
      </p:grpSp>
      <p:grpSp>
        <p:nvGrpSpPr>
          <p:cNvPr id="400" name="Google Shape;400;p41"/>
          <p:cNvGrpSpPr/>
          <p:nvPr/>
        </p:nvGrpSpPr>
        <p:grpSpPr>
          <a:xfrm>
            <a:off x="6250584" y="3598218"/>
            <a:ext cx="899160" cy="1752865"/>
            <a:chOff x="6866252" y="3732443"/>
            <a:chExt cx="899160" cy="1752865"/>
          </a:xfrm>
        </p:grpSpPr>
        <p:pic>
          <p:nvPicPr>
            <p:cNvPr id="401" name="Google Shape;401;p41"/>
            <p:cNvPicPr preferRelativeResize="0"/>
            <p:nvPr/>
          </p:nvPicPr>
          <p:blipFill rotWithShape="1">
            <a:blip r:embed="rId14">
              <a:alphaModFix/>
            </a:blip>
            <a:srcRect/>
            <a:stretch/>
          </p:blipFill>
          <p:spPr>
            <a:xfrm>
              <a:off x="7106282" y="3732443"/>
              <a:ext cx="419100" cy="499110"/>
            </a:xfrm>
            <a:prstGeom prst="rect">
              <a:avLst/>
            </a:prstGeom>
            <a:noFill/>
            <a:ln>
              <a:noFill/>
            </a:ln>
          </p:spPr>
        </p:pic>
        <p:pic>
          <p:nvPicPr>
            <p:cNvPr id="402" name="Google Shape;402;p41"/>
            <p:cNvPicPr preferRelativeResize="0"/>
            <p:nvPr/>
          </p:nvPicPr>
          <p:blipFill rotWithShape="1">
            <a:blip r:embed="rId33">
              <a:alphaModFix/>
            </a:blip>
            <a:srcRect/>
            <a:stretch/>
          </p:blipFill>
          <p:spPr>
            <a:xfrm>
              <a:off x="7106282" y="4913808"/>
              <a:ext cx="419100" cy="571500"/>
            </a:xfrm>
            <a:prstGeom prst="rect">
              <a:avLst/>
            </a:prstGeom>
            <a:noFill/>
            <a:ln>
              <a:noFill/>
            </a:ln>
          </p:spPr>
        </p:pic>
        <p:pic>
          <p:nvPicPr>
            <p:cNvPr id="403" name="Google Shape;403;p41"/>
            <p:cNvPicPr preferRelativeResize="0"/>
            <p:nvPr/>
          </p:nvPicPr>
          <p:blipFill rotWithShape="1">
            <a:blip r:embed="rId34">
              <a:alphaModFix/>
            </a:blip>
            <a:srcRect/>
            <a:stretch/>
          </p:blipFill>
          <p:spPr>
            <a:xfrm>
              <a:off x="6866252" y="4299758"/>
              <a:ext cx="899160" cy="560070"/>
            </a:xfrm>
            <a:prstGeom prst="rect">
              <a:avLst/>
            </a:prstGeom>
            <a:noFill/>
            <a:ln>
              <a:noFill/>
            </a:ln>
          </p:spPr>
        </p:pic>
      </p:grpSp>
      <p:pic>
        <p:nvPicPr>
          <p:cNvPr id="404" name="Google Shape;404;p41"/>
          <p:cNvPicPr preferRelativeResize="0"/>
          <p:nvPr/>
        </p:nvPicPr>
        <p:blipFill rotWithShape="1">
          <a:blip r:embed="rId14">
            <a:alphaModFix/>
          </a:blip>
          <a:srcRect/>
          <a:stretch/>
        </p:blipFill>
        <p:spPr>
          <a:xfrm>
            <a:off x="7702497" y="3611905"/>
            <a:ext cx="419100" cy="499110"/>
          </a:xfrm>
          <a:prstGeom prst="rect">
            <a:avLst/>
          </a:prstGeom>
          <a:noFill/>
          <a:ln>
            <a:noFill/>
          </a:ln>
        </p:spPr>
      </p:pic>
      <p:pic>
        <p:nvPicPr>
          <p:cNvPr id="405" name="Google Shape;405;p41"/>
          <p:cNvPicPr preferRelativeResize="0"/>
          <p:nvPr/>
        </p:nvPicPr>
        <p:blipFill rotWithShape="1">
          <a:blip r:embed="rId35">
            <a:alphaModFix/>
          </a:blip>
          <a:srcRect/>
          <a:stretch/>
        </p:blipFill>
        <p:spPr>
          <a:xfrm>
            <a:off x="8661026" y="3617192"/>
            <a:ext cx="758181" cy="461162"/>
          </a:xfrm>
          <a:prstGeom prst="rect">
            <a:avLst/>
          </a:prstGeom>
          <a:noFill/>
          <a:ln>
            <a:noFill/>
          </a:ln>
        </p:spPr>
      </p:pic>
      <p:grpSp>
        <p:nvGrpSpPr>
          <p:cNvPr id="406" name="Google Shape;406;p41"/>
          <p:cNvGrpSpPr/>
          <p:nvPr/>
        </p:nvGrpSpPr>
        <p:grpSpPr>
          <a:xfrm>
            <a:off x="9843773" y="3598218"/>
            <a:ext cx="731520" cy="2389967"/>
            <a:chOff x="10719294" y="3703868"/>
            <a:chExt cx="731520" cy="2389967"/>
          </a:xfrm>
        </p:grpSpPr>
        <p:pic>
          <p:nvPicPr>
            <p:cNvPr id="407" name="Google Shape;407;p41"/>
            <p:cNvPicPr preferRelativeResize="0"/>
            <p:nvPr/>
          </p:nvPicPr>
          <p:blipFill rotWithShape="1">
            <a:blip r:embed="rId28">
              <a:alphaModFix/>
            </a:blip>
            <a:srcRect/>
            <a:stretch/>
          </p:blipFill>
          <p:spPr>
            <a:xfrm>
              <a:off x="10799304" y="3703868"/>
              <a:ext cx="571500" cy="556260"/>
            </a:xfrm>
            <a:prstGeom prst="rect">
              <a:avLst/>
            </a:prstGeom>
            <a:noFill/>
            <a:ln>
              <a:noFill/>
            </a:ln>
          </p:spPr>
        </p:pic>
        <p:pic>
          <p:nvPicPr>
            <p:cNvPr id="408" name="Google Shape;408;p41"/>
            <p:cNvPicPr preferRelativeResize="0"/>
            <p:nvPr/>
          </p:nvPicPr>
          <p:blipFill rotWithShape="1">
            <a:blip r:embed="rId31">
              <a:alphaModFix/>
            </a:blip>
            <a:srcRect/>
            <a:stretch/>
          </p:blipFill>
          <p:spPr>
            <a:xfrm>
              <a:off x="10719294" y="4301387"/>
              <a:ext cx="731520" cy="556260"/>
            </a:xfrm>
            <a:prstGeom prst="rect">
              <a:avLst/>
            </a:prstGeom>
            <a:noFill/>
            <a:ln>
              <a:noFill/>
            </a:ln>
          </p:spPr>
        </p:pic>
        <p:pic>
          <p:nvPicPr>
            <p:cNvPr id="409" name="Google Shape;409;p41"/>
            <p:cNvPicPr preferRelativeResize="0"/>
            <p:nvPr/>
          </p:nvPicPr>
          <p:blipFill rotWithShape="1">
            <a:blip r:embed="rId36">
              <a:alphaModFix/>
            </a:blip>
            <a:srcRect/>
            <a:stretch/>
          </p:blipFill>
          <p:spPr>
            <a:xfrm>
              <a:off x="10725009" y="4952619"/>
              <a:ext cx="720090" cy="518160"/>
            </a:xfrm>
            <a:prstGeom prst="rect">
              <a:avLst/>
            </a:prstGeom>
            <a:noFill/>
            <a:ln>
              <a:noFill/>
            </a:ln>
          </p:spPr>
        </p:pic>
        <p:pic>
          <p:nvPicPr>
            <p:cNvPr id="410" name="Google Shape;410;p41"/>
            <p:cNvPicPr preferRelativeResize="0"/>
            <p:nvPr/>
          </p:nvPicPr>
          <p:blipFill rotWithShape="1">
            <a:blip r:embed="rId37">
              <a:alphaModFix/>
            </a:blip>
            <a:srcRect/>
            <a:stretch/>
          </p:blipFill>
          <p:spPr>
            <a:xfrm>
              <a:off x="10892649" y="5575675"/>
              <a:ext cx="384810" cy="518160"/>
            </a:xfrm>
            <a:prstGeom prst="rect">
              <a:avLst/>
            </a:prstGeom>
            <a:noFill/>
            <a:ln>
              <a:noFill/>
            </a:ln>
          </p:spPr>
        </p:pic>
      </p:grpSp>
      <p:cxnSp>
        <p:nvCxnSpPr>
          <p:cNvPr id="411" name="Google Shape;411;p41"/>
          <p:cNvCxnSpPr>
            <a:cxnSpLocks/>
            <a:endCxn id="361" idx="0"/>
          </p:cNvCxnSpPr>
          <p:nvPr/>
        </p:nvCxnSpPr>
        <p:spPr>
          <a:xfrm rot="5400000">
            <a:off x="8280962" y="1559872"/>
            <a:ext cx="496603" cy="1316821"/>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2" name="Google Shape;412;p41"/>
          <p:cNvCxnSpPr>
            <a:cxnSpLocks/>
            <a:endCxn id="369" idx="0"/>
          </p:cNvCxnSpPr>
          <p:nvPr/>
        </p:nvCxnSpPr>
        <p:spPr>
          <a:xfrm rot="5400000">
            <a:off x="7696329" y="975239"/>
            <a:ext cx="496603" cy="2486086"/>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3" name="Google Shape;413;p41"/>
          <p:cNvCxnSpPr>
            <a:cxnSpLocks/>
            <a:endCxn id="366" idx="0"/>
          </p:cNvCxnSpPr>
          <p:nvPr/>
        </p:nvCxnSpPr>
        <p:spPr>
          <a:xfrm rot="5400000">
            <a:off x="7111697" y="390607"/>
            <a:ext cx="496603" cy="3655351"/>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4" name="Google Shape;414;p41"/>
          <p:cNvCxnSpPr>
            <a:cxnSpLocks/>
            <a:endCxn id="363" idx="0"/>
          </p:cNvCxnSpPr>
          <p:nvPr/>
        </p:nvCxnSpPr>
        <p:spPr>
          <a:xfrm rot="5400000">
            <a:off x="6527064" y="-194026"/>
            <a:ext cx="496603" cy="4824616"/>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5" name="Google Shape;415;p41"/>
          <p:cNvCxnSpPr>
            <a:cxnSpLocks/>
            <a:endCxn id="368" idx="0"/>
          </p:cNvCxnSpPr>
          <p:nvPr/>
        </p:nvCxnSpPr>
        <p:spPr>
          <a:xfrm rot="5400000">
            <a:off x="5942432" y="-778658"/>
            <a:ext cx="496603" cy="5993881"/>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6" name="Google Shape;416;p41"/>
          <p:cNvCxnSpPr>
            <a:cxnSpLocks/>
            <a:endCxn id="362" idx="0"/>
          </p:cNvCxnSpPr>
          <p:nvPr/>
        </p:nvCxnSpPr>
        <p:spPr>
          <a:xfrm rot="5400000">
            <a:off x="5357799" y="-1363291"/>
            <a:ext cx="496603" cy="7163146"/>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7" name="Google Shape;417;p41"/>
          <p:cNvCxnSpPr>
            <a:cxnSpLocks/>
            <a:endCxn id="364" idx="0"/>
          </p:cNvCxnSpPr>
          <p:nvPr/>
        </p:nvCxnSpPr>
        <p:spPr>
          <a:xfrm rot="5400000">
            <a:off x="4773167" y="-1947923"/>
            <a:ext cx="496603" cy="8332411"/>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8" name="Google Shape;418;p41"/>
          <p:cNvCxnSpPr>
            <a:cxnSpLocks/>
            <a:endCxn id="365" idx="0"/>
          </p:cNvCxnSpPr>
          <p:nvPr/>
        </p:nvCxnSpPr>
        <p:spPr>
          <a:xfrm rot="5400000">
            <a:off x="8865594" y="2144504"/>
            <a:ext cx="496603" cy="147556"/>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9" name="Google Shape;419;p41"/>
          <p:cNvCxnSpPr>
            <a:cxnSpLocks/>
            <a:endCxn id="367" idx="0"/>
          </p:cNvCxnSpPr>
          <p:nvPr/>
        </p:nvCxnSpPr>
        <p:spPr>
          <a:xfrm rot="16200000" flipH="1">
            <a:off x="9450226" y="1707427"/>
            <a:ext cx="496603" cy="1021709"/>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20" name="Google Shape;420;p41"/>
          <p:cNvCxnSpPr/>
          <p:nvPr/>
        </p:nvCxnSpPr>
        <p:spPr>
          <a:xfrm>
            <a:off x="9189720" y="1975485"/>
            <a:ext cx="0" cy="147008"/>
          </a:xfrm>
          <a:prstGeom prst="straightConnector1">
            <a:avLst/>
          </a:prstGeom>
          <a:noFill/>
          <a:ln w="12700" cap="flat" cmpd="sng">
            <a:solidFill>
              <a:schemeClr val="tx1"/>
            </a:solidFill>
            <a:prstDash val="solid"/>
            <a:round/>
            <a:headEnd type="none" w="sm" len="sm"/>
            <a:tailEnd type="none" w="sm" len="sm"/>
          </a:ln>
        </p:spPr>
      </p:cxnSp>
      <p:grpSp>
        <p:nvGrpSpPr>
          <p:cNvPr id="12" name="Group 11">
            <a:extLst>
              <a:ext uri="{FF2B5EF4-FFF2-40B4-BE49-F238E27FC236}">
                <a16:creationId xmlns:a16="http://schemas.microsoft.com/office/drawing/2014/main" id="{483CE3A6-CBF3-14F2-BBDA-CDF122FCD002}"/>
              </a:ext>
            </a:extLst>
          </p:cNvPr>
          <p:cNvGrpSpPr/>
          <p:nvPr/>
        </p:nvGrpSpPr>
        <p:grpSpPr>
          <a:xfrm>
            <a:off x="11081469" y="3598614"/>
            <a:ext cx="594360" cy="3030310"/>
            <a:chOff x="11525363" y="3703868"/>
            <a:chExt cx="594360" cy="3030310"/>
          </a:xfrm>
        </p:grpSpPr>
        <p:pic>
          <p:nvPicPr>
            <p:cNvPr id="3" name="Graphic 2">
              <a:extLst>
                <a:ext uri="{FF2B5EF4-FFF2-40B4-BE49-F238E27FC236}">
                  <a16:creationId xmlns:a16="http://schemas.microsoft.com/office/drawing/2014/main" id="{F98F3F3A-D74F-17D8-4790-CD43AD580F59}"/>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1628233" y="3703868"/>
              <a:ext cx="388620" cy="541020"/>
            </a:xfrm>
            <a:prstGeom prst="rect">
              <a:avLst/>
            </a:prstGeom>
          </p:spPr>
        </p:pic>
        <p:pic>
          <p:nvPicPr>
            <p:cNvPr id="5" name="Graphic 4">
              <a:extLst>
                <a:ext uri="{FF2B5EF4-FFF2-40B4-BE49-F238E27FC236}">
                  <a16:creationId xmlns:a16="http://schemas.microsoft.com/office/drawing/2014/main" id="{88D77623-E665-4337-F0E1-4A253B8526DE}"/>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1525363" y="4312331"/>
              <a:ext cx="594360" cy="541020"/>
            </a:xfrm>
            <a:prstGeom prst="rect">
              <a:avLst/>
            </a:prstGeom>
          </p:spPr>
        </p:pic>
        <p:pic>
          <p:nvPicPr>
            <p:cNvPr id="7" name="Graphic 6">
              <a:extLst>
                <a:ext uri="{FF2B5EF4-FFF2-40B4-BE49-F238E27FC236}">
                  <a16:creationId xmlns:a16="http://schemas.microsoft.com/office/drawing/2014/main" id="{E6984DBB-EB36-1A03-D78C-453DF671D00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1654903" y="5552815"/>
              <a:ext cx="335280" cy="541020"/>
            </a:xfrm>
            <a:prstGeom prst="rect">
              <a:avLst/>
            </a:prstGeom>
          </p:spPr>
        </p:pic>
        <p:pic>
          <p:nvPicPr>
            <p:cNvPr id="9" name="Graphic 8">
              <a:extLst>
                <a:ext uri="{FF2B5EF4-FFF2-40B4-BE49-F238E27FC236}">
                  <a16:creationId xmlns:a16="http://schemas.microsoft.com/office/drawing/2014/main" id="{57610109-CA96-57E2-CA71-04F72FEE2FB0}"/>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632043" y="6216018"/>
              <a:ext cx="381000" cy="518160"/>
            </a:xfrm>
            <a:prstGeom prst="rect">
              <a:avLst/>
            </a:prstGeom>
          </p:spPr>
        </p:pic>
        <p:pic>
          <p:nvPicPr>
            <p:cNvPr id="11" name="Graphic 10">
              <a:extLst>
                <a:ext uri="{FF2B5EF4-FFF2-40B4-BE49-F238E27FC236}">
                  <a16:creationId xmlns:a16="http://schemas.microsoft.com/office/drawing/2014/main" id="{559414E2-2905-193C-2DAE-70827F2B246C}"/>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1612993" y="4896606"/>
              <a:ext cx="419100" cy="556260"/>
            </a:xfrm>
            <a:prstGeom prst="rect">
              <a:avLst/>
            </a:prstGeom>
          </p:spPr>
        </p:pic>
      </p:grpSp>
      <p:pic>
        <p:nvPicPr>
          <p:cNvPr id="15" name="Picture 14" descr="A blue and white sign with arrows&#10;&#10;Description automatically generated">
            <a:extLst>
              <a:ext uri="{FF2B5EF4-FFF2-40B4-BE49-F238E27FC236}">
                <a16:creationId xmlns:a16="http://schemas.microsoft.com/office/drawing/2014/main" id="{22860F93-BB3A-C4C9-784C-1242C7A269EC}"/>
              </a:ext>
            </a:extLst>
          </p:cNvPr>
          <p:cNvPicPr>
            <a:picLocks noChangeAspect="1"/>
          </p:cNvPicPr>
          <p:nvPr/>
        </p:nvPicPr>
        <p:blipFill>
          <a:blip r:embed="rId48"/>
          <a:stretch>
            <a:fillRect/>
          </a:stretch>
        </p:blipFill>
        <p:spPr>
          <a:xfrm>
            <a:off x="10892649" y="2466584"/>
            <a:ext cx="972000" cy="972000"/>
          </a:xfrm>
          <a:prstGeom prst="rect">
            <a:avLst/>
          </a:prstGeom>
        </p:spPr>
      </p:pic>
      <p:cxnSp>
        <p:nvCxnSpPr>
          <p:cNvPr id="16" name="Google Shape;419;p41">
            <a:extLst>
              <a:ext uri="{FF2B5EF4-FFF2-40B4-BE49-F238E27FC236}">
                <a16:creationId xmlns:a16="http://schemas.microsoft.com/office/drawing/2014/main" id="{162E8702-4D04-4F44-2B5C-22D12A65EA51}"/>
              </a:ext>
            </a:extLst>
          </p:cNvPr>
          <p:cNvCxnSpPr>
            <a:cxnSpLocks/>
            <a:endCxn id="15" idx="0"/>
          </p:cNvCxnSpPr>
          <p:nvPr/>
        </p:nvCxnSpPr>
        <p:spPr>
          <a:xfrm rot="16200000" flipH="1">
            <a:off x="10034860" y="1122794"/>
            <a:ext cx="496603" cy="2190976"/>
          </a:xfrm>
          <a:prstGeom prst="bentConnector3">
            <a:avLst>
              <a:gd name="adj1" fmla="val 50000"/>
            </a:avLst>
          </a:prstGeom>
          <a:noFill/>
          <a:ln w="12700" cap="flat" cmpd="sng">
            <a:solidFill>
              <a:schemeClr val="tx1"/>
            </a:solidFill>
            <a:prstDash val="solid"/>
            <a:round/>
            <a:headEnd type="none" w="sm" len="sm"/>
            <a:tailEnd type="triangle" w="med" len="med"/>
          </a:ln>
        </p:spPr>
      </p:cxnSp>
      <p:pic>
        <p:nvPicPr>
          <p:cNvPr id="2" name="Picture 1">
            <a:extLst>
              <a:ext uri="{FF2B5EF4-FFF2-40B4-BE49-F238E27FC236}">
                <a16:creationId xmlns:a16="http://schemas.microsoft.com/office/drawing/2014/main" id="{815F573A-F850-931F-E7E3-8FF8673B2BE1}"/>
              </a:ext>
            </a:extLst>
          </p:cNvPr>
          <p:cNvPicPr>
            <a:picLocks noChangeAspect="1"/>
          </p:cNvPicPr>
          <p:nvPr/>
        </p:nvPicPr>
        <p:blipFill>
          <a:blip r:embed="rId49"/>
          <a:stretch>
            <a:fillRect/>
          </a:stretch>
        </p:blipFill>
        <p:spPr>
          <a:xfrm>
            <a:off x="8554117" y="4508006"/>
            <a:ext cx="972000" cy="972000"/>
          </a:xfrm>
          <a:prstGeom prst="rect">
            <a:avLst/>
          </a:prstGeom>
        </p:spPr>
      </p:pic>
      <p:pic>
        <p:nvPicPr>
          <p:cNvPr id="4" name="Google Shape;405;p41">
            <a:extLst>
              <a:ext uri="{FF2B5EF4-FFF2-40B4-BE49-F238E27FC236}">
                <a16:creationId xmlns:a16="http://schemas.microsoft.com/office/drawing/2014/main" id="{DAEF12D5-F24B-C800-2A07-57A48F82CC34}"/>
              </a:ext>
            </a:extLst>
          </p:cNvPr>
          <p:cNvPicPr preferRelativeResize="0"/>
          <p:nvPr/>
        </p:nvPicPr>
        <p:blipFill rotWithShape="1">
          <a:blip r:embed="rId35">
            <a:alphaModFix/>
          </a:blip>
          <a:srcRect/>
          <a:stretch/>
        </p:blipFill>
        <p:spPr>
          <a:xfrm>
            <a:off x="8661026" y="5649602"/>
            <a:ext cx="758181" cy="461162"/>
          </a:xfrm>
          <a:prstGeom prst="rect">
            <a:avLst/>
          </a:prstGeom>
          <a:noFill/>
          <a:ln>
            <a:noFill/>
          </a:ln>
        </p:spPr>
      </p:pic>
      <p:cxnSp>
        <p:nvCxnSpPr>
          <p:cNvPr id="6" name="Google Shape;418;p41">
            <a:extLst>
              <a:ext uri="{FF2B5EF4-FFF2-40B4-BE49-F238E27FC236}">
                <a16:creationId xmlns:a16="http://schemas.microsoft.com/office/drawing/2014/main" id="{0FACB736-C21F-9247-C4DB-C2481AE1A435}"/>
              </a:ext>
            </a:extLst>
          </p:cNvPr>
          <p:cNvCxnSpPr>
            <a:cxnSpLocks/>
            <a:endCxn id="2" idx="0"/>
          </p:cNvCxnSpPr>
          <p:nvPr/>
        </p:nvCxnSpPr>
        <p:spPr>
          <a:xfrm rot="5400000">
            <a:off x="8196664" y="3061734"/>
            <a:ext cx="2289725" cy="602818"/>
          </a:xfrm>
          <a:prstGeom prst="bentConnector3">
            <a:avLst>
              <a:gd name="adj1" fmla="val 88223"/>
            </a:avLst>
          </a:prstGeom>
          <a:noFill/>
          <a:ln w="12700" cap="flat" cmpd="sng">
            <a:solidFill>
              <a:schemeClr val="tx1"/>
            </a:solidFill>
            <a:prstDash val="solid"/>
            <a:round/>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084F9-DC86-0CB0-E6C1-5B42A1C6E7F3}"/>
              </a:ext>
            </a:extLst>
          </p:cNvPr>
          <p:cNvSpPr>
            <a:spLocks noGrp="1"/>
          </p:cNvSpPr>
          <p:nvPr>
            <p:ph type="title"/>
          </p:nvPr>
        </p:nvSpPr>
        <p:spPr>
          <a:xfrm>
            <a:off x="586740" y="1441089"/>
            <a:ext cx="11018520" cy="553998"/>
          </a:xfrm>
        </p:spPr>
        <p:txBody>
          <a:bodyPr/>
          <a:lstStyle/>
          <a:p>
            <a:pPr algn="ctr"/>
            <a:r>
              <a:rPr lang="en-US" dirty="0"/>
              <a:t>Why is building and running Cloud Native apps hard?</a:t>
            </a:r>
          </a:p>
        </p:txBody>
      </p:sp>
      <p:sp>
        <p:nvSpPr>
          <p:cNvPr id="3" name="Text Placeholder 2">
            <a:extLst>
              <a:ext uri="{FF2B5EF4-FFF2-40B4-BE49-F238E27FC236}">
                <a16:creationId xmlns:a16="http://schemas.microsoft.com/office/drawing/2014/main" id="{EC53F6D7-DACC-CAC0-9395-CA232E44A8D9}"/>
              </a:ext>
            </a:extLst>
          </p:cNvPr>
          <p:cNvSpPr>
            <a:spLocks noGrp="1"/>
          </p:cNvSpPr>
          <p:nvPr>
            <p:ph type="body" sz="quarter" idx="16"/>
          </p:nvPr>
        </p:nvSpPr>
        <p:spPr>
          <a:xfrm>
            <a:off x="851045" y="4694699"/>
            <a:ext cx="2201386" cy="615553"/>
          </a:xfrm>
        </p:spPr>
        <p:txBody>
          <a:bodyPr anchor="ctr">
            <a:normAutofit lnSpcReduction="10000"/>
          </a:bodyPr>
          <a:lstStyle/>
          <a:p>
            <a:pPr algn="ctr"/>
            <a:r>
              <a:rPr lang="en-US" sz="2000"/>
              <a:t>Complex architectures</a:t>
            </a:r>
          </a:p>
        </p:txBody>
      </p:sp>
      <p:sp>
        <p:nvSpPr>
          <p:cNvPr id="5" name="Text Placeholder 4">
            <a:extLst>
              <a:ext uri="{FF2B5EF4-FFF2-40B4-BE49-F238E27FC236}">
                <a16:creationId xmlns:a16="http://schemas.microsoft.com/office/drawing/2014/main" id="{D60A9E13-1C41-BDE6-2A2B-09FEEA02E14B}"/>
              </a:ext>
            </a:extLst>
          </p:cNvPr>
          <p:cNvSpPr>
            <a:spLocks noGrp="1"/>
          </p:cNvSpPr>
          <p:nvPr>
            <p:ph type="body" sz="quarter" idx="17"/>
          </p:nvPr>
        </p:nvSpPr>
        <p:spPr>
          <a:xfrm>
            <a:off x="3589814" y="4694699"/>
            <a:ext cx="2249530" cy="615553"/>
          </a:xfrm>
        </p:spPr>
        <p:txBody>
          <a:bodyPr anchor="ctr">
            <a:normAutofit lnSpcReduction="10000"/>
          </a:bodyPr>
          <a:lstStyle/>
          <a:p>
            <a:pPr algn="ctr"/>
            <a:r>
              <a:rPr lang="en-US" sz="2000"/>
              <a:t>Cross-platform portability</a:t>
            </a:r>
          </a:p>
        </p:txBody>
      </p:sp>
      <p:sp>
        <p:nvSpPr>
          <p:cNvPr id="22" name="Text Placeholder 6">
            <a:extLst>
              <a:ext uri="{FF2B5EF4-FFF2-40B4-BE49-F238E27FC236}">
                <a16:creationId xmlns:a16="http://schemas.microsoft.com/office/drawing/2014/main" id="{D6B0A832-1F92-6B7F-D6C7-78B2C06F7FDA}"/>
              </a:ext>
            </a:extLst>
          </p:cNvPr>
          <p:cNvSpPr txBox="1">
            <a:spLocks/>
          </p:cNvSpPr>
          <p:nvPr/>
        </p:nvSpPr>
        <p:spPr>
          <a:xfrm>
            <a:off x="6322588" y="4694699"/>
            <a:ext cx="2309663"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t>Enforcing</a:t>
            </a:r>
          </a:p>
          <a:p>
            <a:pPr algn="ctr"/>
            <a:r>
              <a:rPr lang="en-US" sz="2000"/>
              <a:t>best-practices</a:t>
            </a:r>
          </a:p>
        </p:txBody>
      </p:sp>
      <p:sp>
        <p:nvSpPr>
          <p:cNvPr id="23" name="Text Placeholder 8">
            <a:extLst>
              <a:ext uri="{FF2B5EF4-FFF2-40B4-BE49-F238E27FC236}">
                <a16:creationId xmlns:a16="http://schemas.microsoft.com/office/drawing/2014/main" id="{8867850F-13DF-2BC1-04DA-ADC373BB8D1F}"/>
              </a:ext>
            </a:extLst>
          </p:cNvPr>
          <p:cNvSpPr txBox="1">
            <a:spLocks/>
          </p:cNvSpPr>
          <p:nvPr/>
        </p:nvSpPr>
        <p:spPr>
          <a:xfrm>
            <a:off x="9254203" y="4694699"/>
            <a:ext cx="1965960"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t>Troubleshooting</a:t>
            </a:r>
          </a:p>
          <a:p>
            <a:pPr algn="ctr"/>
            <a:r>
              <a:rPr lang="en-US" sz="2000"/>
              <a:t>experiences</a:t>
            </a:r>
          </a:p>
        </p:txBody>
      </p:sp>
      <p:grpSp>
        <p:nvGrpSpPr>
          <p:cNvPr id="10" name="Group 9">
            <a:extLst>
              <a:ext uri="{FF2B5EF4-FFF2-40B4-BE49-F238E27FC236}">
                <a16:creationId xmlns:a16="http://schemas.microsoft.com/office/drawing/2014/main" id="{23C593A1-A849-FD1A-45D9-90B1C4955614}"/>
              </a:ext>
            </a:extLst>
          </p:cNvPr>
          <p:cNvGrpSpPr/>
          <p:nvPr/>
        </p:nvGrpSpPr>
        <p:grpSpPr>
          <a:xfrm>
            <a:off x="9568675" y="3019382"/>
            <a:ext cx="1343174" cy="1343174"/>
            <a:chOff x="9568675" y="3019382"/>
            <a:chExt cx="1343174" cy="1343174"/>
          </a:xfrm>
        </p:grpSpPr>
        <p:sp>
          <p:nvSpPr>
            <p:cNvPr id="17" name="Oval 16">
              <a:extLst>
                <a:ext uri="{FF2B5EF4-FFF2-40B4-BE49-F238E27FC236}">
                  <a16:creationId xmlns:a16="http://schemas.microsoft.com/office/drawing/2014/main" id="{1C291C2B-549D-D6A1-2E7D-2BA0ECD411A5}"/>
                </a:ext>
              </a:extLst>
            </p:cNvPr>
            <p:cNvSpPr/>
            <p:nvPr/>
          </p:nvSpPr>
          <p:spPr bwMode="auto">
            <a:xfrm>
              <a:off x="9568675"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7" name="Graphic 6">
              <a:extLst>
                <a:ext uri="{FF2B5EF4-FFF2-40B4-BE49-F238E27FC236}">
                  <a16:creationId xmlns:a16="http://schemas.microsoft.com/office/drawing/2014/main" id="{536FC4B1-62E2-05FE-9522-E23C182E1F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8560" y="3302760"/>
              <a:ext cx="817245" cy="817245"/>
            </a:xfrm>
            <a:prstGeom prst="rect">
              <a:avLst/>
            </a:prstGeom>
          </p:spPr>
        </p:pic>
      </p:grpSp>
      <p:grpSp>
        <p:nvGrpSpPr>
          <p:cNvPr id="6" name="Group 5">
            <a:extLst>
              <a:ext uri="{FF2B5EF4-FFF2-40B4-BE49-F238E27FC236}">
                <a16:creationId xmlns:a16="http://schemas.microsoft.com/office/drawing/2014/main" id="{305C2E11-E809-3B9E-32AC-D0AEC0836B7D}"/>
              </a:ext>
            </a:extLst>
          </p:cNvPr>
          <p:cNvGrpSpPr/>
          <p:nvPr/>
        </p:nvGrpSpPr>
        <p:grpSpPr>
          <a:xfrm>
            <a:off x="4042992" y="2951648"/>
            <a:ext cx="1343174" cy="1343174"/>
            <a:chOff x="4042992" y="2951648"/>
            <a:chExt cx="1343174" cy="1343174"/>
          </a:xfrm>
        </p:grpSpPr>
        <p:sp>
          <p:nvSpPr>
            <p:cNvPr id="15" name="Oval 14">
              <a:extLst>
                <a:ext uri="{FF2B5EF4-FFF2-40B4-BE49-F238E27FC236}">
                  <a16:creationId xmlns:a16="http://schemas.microsoft.com/office/drawing/2014/main" id="{332E6FAB-5443-B438-5C06-FECE9F32ADF3}"/>
                </a:ext>
              </a:extLst>
            </p:cNvPr>
            <p:cNvSpPr/>
            <p:nvPr/>
          </p:nvSpPr>
          <p:spPr bwMode="auto">
            <a:xfrm>
              <a:off x="4042992" y="2951648"/>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9" name="Graphic 8">
              <a:extLst>
                <a:ext uri="{FF2B5EF4-FFF2-40B4-BE49-F238E27FC236}">
                  <a16:creationId xmlns:a16="http://schemas.microsoft.com/office/drawing/2014/main" id="{646349EC-CECC-9379-96DE-8174F4AE88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61779" y="3175856"/>
              <a:ext cx="894758" cy="894758"/>
            </a:xfrm>
            <a:prstGeom prst="rect">
              <a:avLst/>
            </a:prstGeom>
          </p:spPr>
        </p:pic>
      </p:grpSp>
      <p:grpSp>
        <p:nvGrpSpPr>
          <p:cNvPr id="8" name="Group 7">
            <a:extLst>
              <a:ext uri="{FF2B5EF4-FFF2-40B4-BE49-F238E27FC236}">
                <a16:creationId xmlns:a16="http://schemas.microsoft.com/office/drawing/2014/main" id="{0C34F07D-28B6-FD15-E757-A9E722D800C1}"/>
              </a:ext>
            </a:extLst>
          </p:cNvPr>
          <p:cNvGrpSpPr/>
          <p:nvPr/>
        </p:nvGrpSpPr>
        <p:grpSpPr>
          <a:xfrm>
            <a:off x="6805833" y="3019382"/>
            <a:ext cx="1343174" cy="1343174"/>
            <a:chOff x="6805833" y="3019382"/>
            <a:chExt cx="1343174" cy="1343174"/>
          </a:xfrm>
        </p:grpSpPr>
        <p:sp>
          <p:nvSpPr>
            <p:cNvPr id="16" name="Oval 15">
              <a:extLst>
                <a:ext uri="{FF2B5EF4-FFF2-40B4-BE49-F238E27FC236}">
                  <a16:creationId xmlns:a16="http://schemas.microsoft.com/office/drawing/2014/main" id="{EE4F7AAA-BD95-1256-69BF-8F4219186D60}"/>
                </a:ext>
              </a:extLst>
            </p:cNvPr>
            <p:cNvSpPr/>
            <p:nvPr/>
          </p:nvSpPr>
          <p:spPr bwMode="auto">
            <a:xfrm>
              <a:off x="6805833"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18" name="Graphic 17">
              <a:extLst>
                <a:ext uri="{FF2B5EF4-FFF2-40B4-BE49-F238E27FC236}">
                  <a16:creationId xmlns:a16="http://schemas.microsoft.com/office/drawing/2014/main" id="{9C36BCF6-D154-7F69-57EF-807CC833B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132858" y="3281615"/>
              <a:ext cx="660925" cy="795558"/>
            </a:xfrm>
            <a:prstGeom prst="rect">
              <a:avLst/>
            </a:prstGeom>
          </p:spPr>
        </p:pic>
      </p:grpSp>
      <p:grpSp>
        <p:nvGrpSpPr>
          <p:cNvPr id="29" name="Group 28">
            <a:extLst>
              <a:ext uri="{FF2B5EF4-FFF2-40B4-BE49-F238E27FC236}">
                <a16:creationId xmlns:a16="http://schemas.microsoft.com/office/drawing/2014/main" id="{C2CBFB24-5596-805C-C1AB-506D9B66DC7F}"/>
              </a:ext>
            </a:extLst>
          </p:cNvPr>
          <p:cNvGrpSpPr/>
          <p:nvPr/>
        </p:nvGrpSpPr>
        <p:grpSpPr>
          <a:xfrm>
            <a:off x="1280151" y="3019382"/>
            <a:ext cx="1343174" cy="1343174"/>
            <a:chOff x="1280151" y="3019382"/>
            <a:chExt cx="1343174" cy="1343174"/>
          </a:xfrm>
        </p:grpSpPr>
        <p:sp>
          <p:nvSpPr>
            <p:cNvPr id="14" name="Oval 13">
              <a:extLst>
                <a:ext uri="{FF2B5EF4-FFF2-40B4-BE49-F238E27FC236}">
                  <a16:creationId xmlns:a16="http://schemas.microsoft.com/office/drawing/2014/main" id="{8C733E82-3396-E4F6-6104-F7D4352CAD3D}"/>
                </a:ext>
              </a:extLst>
            </p:cNvPr>
            <p:cNvSpPr/>
            <p:nvPr/>
          </p:nvSpPr>
          <p:spPr bwMode="auto">
            <a:xfrm>
              <a:off x="1280151"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grpSp>
          <p:nvGrpSpPr>
            <p:cNvPr id="11" name="Graphic 19">
              <a:extLst>
                <a:ext uri="{FF2B5EF4-FFF2-40B4-BE49-F238E27FC236}">
                  <a16:creationId xmlns:a16="http://schemas.microsoft.com/office/drawing/2014/main" id="{81AB7129-9784-2C92-7F23-A40E1431348E}"/>
                </a:ext>
              </a:extLst>
            </p:cNvPr>
            <p:cNvGrpSpPr/>
            <p:nvPr/>
          </p:nvGrpSpPr>
          <p:grpSpPr>
            <a:xfrm>
              <a:off x="1622691" y="3307631"/>
              <a:ext cx="813376" cy="812374"/>
              <a:chOff x="1605721" y="3330197"/>
              <a:chExt cx="768188" cy="767241"/>
            </a:xfrm>
          </p:grpSpPr>
          <p:sp>
            <p:nvSpPr>
              <p:cNvPr id="12" name="Freeform: Shape 11">
                <a:extLst>
                  <a:ext uri="{FF2B5EF4-FFF2-40B4-BE49-F238E27FC236}">
                    <a16:creationId xmlns:a16="http://schemas.microsoft.com/office/drawing/2014/main" id="{A2C2C265-5101-E635-B09A-E70FFD19809C}"/>
                  </a:ext>
                </a:extLst>
              </p:cNvPr>
              <p:cNvSpPr/>
              <p:nvPr/>
            </p:nvSpPr>
            <p:spPr>
              <a:xfrm>
                <a:off x="1780742" y="3693102"/>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94EEDB-4914-587F-3B19-32A971AB710F}"/>
                  </a:ext>
                </a:extLst>
              </p:cNvPr>
              <p:cNvSpPr/>
              <p:nvPr/>
            </p:nvSpPr>
            <p:spPr>
              <a:xfrm rot="-5400000">
                <a:off x="2071324" y="3490032"/>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6016DA3-B687-912E-E8C3-43D5F79EE2B4}"/>
                  </a:ext>
                </a:extLst>
              </p:cNvPr>
              <p:cNvSpPr/>
              <p:nvPr/>
            </p:nvSpPr>
            <p:spPr>
              <a:xfrm rot="-2700000">
                <a:off x="1969459" y="3652168"/>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31852A1-ECAF-5F60-3AED-7C1F44EE4FBD}"/>
                  </a:ext>
                </a:extLst>
              </p:cNvPr>
              <p:cNvSpPr/>
              <p:nvPr/>
            </p:nvSpPr>
            <p:spPr>
              <a:xfrm>
                <a:off x="1730691" y="3918897"/>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851E1A2-E151-544A-427B-2421DDA8CD3F}"/>
                  </a:ext>
                </a:extLst>
              </p:cNvPr>
              <p:cNvSpPr/>
              <p:nvPr/>
            </p:nvSpPr>
            <p:spPr>
              <a:xfrm>
                <a:off x="2195368" y="3538120"/>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B17DBC5-D96A-BC49-CB53-431F3B9D7878}"/>
                  </a:ext>
                </a:extLst>
              </p:cNvPr>
              <p:cNvSpPr/>
              <p:nvPr/>
            </p:nvSpPr>
            <p:spPr>
              <a:xfrm>
                <a:off x="2047652" y="3830484"/>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CE68A14-50FD-D37A-24BC-FED0C68DC99B}"/>
                  </a:ext>
                </a:extLst>
              </p:cNvPr>
              <p:cNvSpPr/>
              <p:nvPr/>
            </p:nvSpPr>
            <p:spPr>
              <a:xfrm>
                <a:off x="1605721" y="3330197"/>
                <a:ext cx="415664" cy="415664"/>
              </a:xfrm>
              <a:custGeom>
                <a:avLst/>
                <a:gdLst>
                  <a:gd name="connsiteX0" fmla="*/ 415664 w 415664"/>
                  <a:gd name="connsiteY0" fmla="*/ 207832 h 415664"/>
                  <a:gd name="connsiteX1" fmla="*/ 207832 w 415664"/>
                  <a:gd name="connsiteY1" fmla="*/ 415664 h 415664"/>
                  <a:gd name="connsiteX2" fmla="*/ 0 w 415664"/>
                  <a:gd name="connsiteY2" fmla="*/ 207832 h 415664"/>
                  <a:gd name="connsiteX3" fmla="*/ 207832 w 415664"/>
                  <a:gd name="connsiteY3" fmla="*/ 0 h 415664"/>
                  <a:gd name="connsiteX4" fmla="*/ 415664 w 415664"/>
                  <a:gd name="connsiteY4" fmla="*/ 207832 h 41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64" h="415664">
                    <a:moveTo>
                      <a:pt x="415664" y="207832"/>
                    </a:moveTo>
                    <a:cubicBezTo>
                      <a:pt x="415664" y="322615"/>
                      <a:pt x="322615" y="415664"/>
                      <a:pt x="207832" y="415664"/>
                    </a:cubicBezTo>
                    <a:cubicBezTo>
                      <a:pt x="93050" y="415664"/>
                      <a:pt x="0" y="322615"/>
                      <a:pt x="0" y="207832"/>
                    </a:cubicBezTo>
                    <a:cubicBezTo>
                      <a:pt x="0" y="93050"/>
                      <a:pt x="93050" y="0"/>
                      <a:pt x="207832" y="0"/>
                    </a:cubicBezTo>
                    <a:cubicBezTo>
                      <a:pt x="322615" y="0"/>
                      <a:pt x="415664" y="93050"/>
                      <a:pt x="415664" y="207832"/>
                    </a:cubicBezTo>
                    <a:close/>
                  </a:path>
                </a:pathLst>
              </a:custGeom>
              <a:gradFill>
                <a:gsLst>
                  <a:gs pos="0">
                    <a:srgbClr val="1B8EB7"/>
                  </a:gs>
                  <a:gs pos="100000">
                    <a:srgbClr val="32D3F4"/>
                  </a:gs>
                </a:gsLst>
                <a:lin ang="5400000" scaled="1"/>
              </a:gradFill>
              <a:ln w="44979"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2C3E69E-BAD3-4D8C-D3CD-A04C6C700642}"/>
                  </a:ext>
                </a:extLst>
              </p:cNvPr>
              <p:cNvSpPr/>
              <p:nvPr/>
            </p:nvSpPr>
            <p:spPr>
              <a:xfrm>
                <a:off x="1670936" y="3395413"/>
                <a:ext cx="285233" cy="285233"/>
              </a:xfrm>
              <a:custGeom>
                <a:avLst/>
                <a:gdLst>
                  <a:gd name="connsiteX0" fmla="*/ 285233 w 285233"/>
                  <a:gd name="connsiteY0" fmla="*/ 142617 h 285233"/>
                  <a:gd name="connsiteX1" fmla="*/ 142617 w 285233"/>
                  <a:gd name="connsiteY1" fmla="*/ 285233 h 285233"/>
                  <a:gd name="connsiteX2" fmla="*/ 0 w 285233"/>
                  <a:gd name="connsiteY2" fmla="*/ 142617 h 285233"/>
                  <a:gd name="connsiteX3" fmla="*/ 142617 w 285233"/>
                  <a:gd name="connsiteY3" fmla="*/ 0 h 285233"/>
                  <a:gd name="connsiteX4" fmla="*/ 285233 w 285233"/>
                  <a:gd name="connsiteY4" fmla="*/ 142617 h 285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33" h="285233">
                    <a:moveTo>
                      <a:pt x="285233" y="142617"/>
                    </a:moveTo>
                    <a:cubicBezTo>
                      <a:pt x="285233" y="221382"/>
                      <a:pt x="221382" y="285233"/>
                      <a:pt x="142617" y="285233"/>
                    </a:cubicBezTo>
                    <a:cubicBezTo>
                      <a:pt x="63852" y="285233"/>
                      <a:pt x="0" y="221382"/>
                      <a:pt x="0" y="142617"/>
                    </a:cubicBezTo>
                    <a:cubicBezTo>
                      <a:pt x="0" y="63852"/>
                      <a:pt x="63852" y="0"/>
                      <a:pt x="142617" y="0"/>
                    </a:cubicBezTo>
                    <a:cubicBezTo>
                      <a:pt x="221382" y="0"/>
                      <a:pt x="285233" y="63852"/>
                      <a:pt x="285233" y="142617"/>
                    </a:cubicBezTo>
                    <a:close/>
                  </a:path>
                </a:pathLst>
              </a:custGeom>
              <a:gradFill>
                <a:gsLst>
                  <a:gs pos="0">
                    <a:srgbClr val="E6E6E6"/>
                  </a:gs>
                  <a:gs pos="89800">
                    <a:srgbClr val="F2F2F2"/>
                  </a:gs>
                </a:gsLst>
                <a:lin ang="16200000" scaled="1"/>
              </a:gradFill>
              <a:ln w="44979" cap="flat">
                <a:noFill/>
                <a:prstDash val="solid"/>
                <a:miter/>
              </a:ln>
            </p:spPr>
            <p:txBody>
              <a:bodyPr rtlCol="0" anchor="ctr"/>
              <a:lstStyle/>
              <a:p>
                <a:endParaRPr lang="en-US"/>
              </a:p>
            </p:txBody>
          </p:sp>
        </p:grpSp>
      </p:grpSp>
      <p:sp>
        <p:nvSpPr>
          <p:cNvPr id="30" name="Rectangle: Rounded Corners 29">
            <a:extLst>
              <a:ext uri="{FF2B5EF4-FFF2-40B4-BE49-F238E27FC236}">
                <a16:creationId xmlns:a16="http://schemas.microsoft.com/office/drawing/2014/main" id="{A8CAD8B4-8EF1-85BB-9CB3-035AFB0140B3}"/>
              </a:ext>
            </a:extLst>
          </p:cNvPr>
          <p:cNvSpPr/>
          <p:nvPr/>
        </p:nvSpPr>
        <p:spPr bwMode="auto">
          <a:xfrm>
            <a:off x="-7653867" y="2694935"/>
            <a:ext cx="6773334" cy="1425070"/>
          </a:xfrm>
          <a:prstGeom prst="roundRect">
            <a:avLst>
              <a:gd name="adj" fmla="val 10292"/>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9C6697FD-0D59-1869-26CD-27638E6B29A1}"/>
              </a:ext>
            </a:extLst>
          </p:cNvPr>
          <p:cNvGrpSpPr/>
          <p:nvPr/>
        </p:nvGrpSpPr>
        <p:grpSpPr>
          <a:xfrm>
            <a:off x="-6866467" y="3006089"/>
            <a:ext cx="835669" cy="802762"/>
            <a:chOff x="-3433771" y="-1757525"/>
            <a:chExt cx="1685626" cy="1619248"/>
          </a:xfrm>
        </p:grpSpPr>
        <p:sp>
          <p:nvSpPr>
            <p:cNvPr id="32" name="Freeform: Shape 31">
              <a:extLst>
                <a:ext uri="{FF2B5EF4-FFF2-40B4-BE49-F238E27FC236}">
                  <a16:creationId xmlns:a16="http://schemas.microsoft.com/office/drawing/2014/main" id="{41351B9D-D993-92AB-E8CF-CAB2D26C082C}"/>
                </a:ext>
              </a:extLst>
            </p:cNvPr>
            <p:cNvSpPr/>
            <p:nvPr/>
          </p:nvSpPr>
          <p:spPr>
            <a:xfrm>
              <a:off x="-3433771" y="-1757525"/>
              <a:ext cx="1685626" cy="1619248"/>
            </a:xfrm>
            <a:custGeom>
              <a:avLst/>
              <a:gdLst>
                <a:gd name="connsiteX0" fmla="*/ 1538166 w 1685626"/>
                <a:gd name="connsiteY0" fmla="*/ 360130 h 1619248"/>
                <a:gd name="connsiteX1" fmla="*/ 1476483 w 1685626"/>
                <a:gd name="connsiteY1" fmla="*/ 289253 h 1619248"/>
                <a:gd name="connsiteX2" fmla="*/ 888568 w 1685626"/>
                <a:gd name="connsiteY2" fmla="*/ 9578 h 1619248"/>
                <a:gd name="connsiteX3" fmla="*/ 840379 w 1685626"/>
                <a:gd name="connsiteY3" fmla="*/ 0 h 1619248"/>
                <a:gd name="connsiteX4" fmla="*/ 792189 w 1685626"/>
                <a:gd name="connsiteY4" fmla="*/ 3831 h 1619248"/>
                <a:gd name="connsiteX5" fmla="*/ 204274 w 1685626"/>
                <a:gd name="connsiteY5" fmla="*/ 285422 h 1619248"/>
                <a:gd name="connsiteX6" fmla="*/ 146447 w 1685626"/>
                <a:gd name="connsiteY6" fmla="*/ 356299 h 1619248"/>
                <a:gd name="connsiteX7" fmla="*/ 1878 w 1685626"/>
                <a:gd name="connsiteY7" fmla="*/ 986525 h 1619248"/>
                <a:gd name="connsiteX8" fmla="*/ 23082 w 1685626"/>
                <a:gd name="connsiteY8" fmla="*/ 1078473 h 1619248"/>
                <a:gd name="connsiteX9" fmla="*/ 429802 w 1685626"/>
                <a:gd name="connsiteY9" fmla="*/ 1578441 h 1619248"/>
                <a:gd name="connsiteX10" fmla="*/ 518471 w 1685626"/>
                <a:gd name="connsiteY10" fmla="*/ 1618668 h 1619248"/>
                <a:gd name="connsiteX11" fmla="*/ 1166141 w 1685626"/>
                <a:gd name="connsiteY11" fmla="*/ 1618668 h 1619248"/>
                <a:gd name="connsiteX12" fmla="*/ 1254810 w 1685626"/>
                <a:gd name="connsiteY12" fmla="*/ 1578441 h 1619248"/>
                <a:gd name="connsiteX13" fmla="*/ 1661532 w 1685626"/>
                <a:gd name="connsiteY13" fmla="*/ 1078473 h 1619248"/>
                <a:gd name="connsiteX14" fmla="*/ 1684663 w 1685626"/>
                <a:gd name="connsiteY14" fmla="*/ 986525 h 1619248"/>
                <a:gd name="connsiteX15" fmla="*/ 1538166 w 1685626"/>
                <a:gd name="connsiteY15" fmla="*/ 360130 h 161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5626" h="1619248">
                  <a:moveTo>
                    <a:pt x="1538166" y="360130"/>
                  </a:moveTo>
                  <a:cubicBezTo>
                    <a:pt x="1528528" y="329480"/>
                    <a:pt x="1505397" y="304578"/>
                    <a:pt x="1476483" y="289253"/>
                  </a:cubicBezTo>
                  <a:lnTo>
                    <a:pt x="888568" y="9578"/>
                  </a:lnTo>
                  <a:cubicBezTo>
                    <a:pt x="873148" y="1916"/>
                    <a:pt x="855799" y="0"/>
                    <a:pt x="840379" y="0"/>
                  </a:cubicBezTo>
                  <a:cubicBezTo>
                    <a:pt x="824958" y="0"/>
                    <a:pt x="807610" y="0"/>
                    <a:pt x="792189" y="3831"/>
                  </a:cubicBezTo>
                  <a:lnTo>
                    <a:pt x="204274" y="285422"/>
                  </a:lnTo>
                  <a:cubicBezTo>
                    <a:pt x="175361" y="298831"/>
                    <a:pt x="154158" y="323734"/>
                    <a:pt x="146447" y="356299"/>
                  </a:cubicBezTo>
                  <a:lnTo>
                    <a:pt x="1878" y="986525"/>
                  </a:lnTo>
                  <a:cubicBezTo>
                    <a:pt x="-3905" y="1019090"/>
                    <a:pt x="3806" y="1051655"/>
                    <a:pt x="23082" y="1078473"/>
                  </a:cubicBezTo>
                  <a:lnTo>
                    <a:pt x="429802" y="1578441"/>
                  </a:lnTo>
                  <a:cubicBezTo>
                    <a:pt x="452933" y="1601428"/>
                    <a:pt x="485702" y="1616752"/>
                    <a:pt x="518471" y="1618668"/>
                  </a:cubicBezTo>
                  <a:lnTo>
                    <a:pt x="1166141" y="1618668"/>
                  </a:lnTo>
                  <a:cubicBezTo>
                    <a:pt x="1200838" y="1622499"/>
                    <a:pt x="1233607" y="1607175"/>
                    <a:pt x="1254810" y="1578441"/>
                  </a:cubicBezTo>
                  <a:lnTo>
                    <a:pt x="1661532" y="1078473"/>
                  </a:lnTo>
                  <a:cubicBezTo>
                    <a:pt x="1680808" y="1051655"/>
                    <a:pt x="1688518" y="1019090"/>
                    <a:pt x="1684663" y="986525"/>
                  </a:cubicBezTo>
                  <a:lnTo>
                    <a:pt x="1538166" y="360130"/>
                  </a:lnTo>
                  <a:close/>
                </a:path>
              </a:pathLst>
            </a:custGeom>
            <a:solidFill>
              <a:srgbClr val="326DE6"/>
            </a:solidFill>
            <a:ln w="19276"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0E2E203-DE29-B419-DA06-830B996D0F40}"/>
                </a:ext>
              </a:extLst>
            </p:cNvPr>
            <p:cNvSpPr/>
            <p:nvPr/>
          </p:nvSpPr>
          <p:spPr>
            <a:xfrm>
              <a:off x="-3232081" y="-1552924"/>
              <a:ext cx="1280575" cy="1239749"/>
            </a:xfrm>
            <a:custGeom>
              <a:avLst/>
              <a:gdLst>
                <a:gd name="connsiteX0" fmla="*/ 1245879 w 1280575"/>
                <a:gd name="connsiteY0" fmla="*/ 757022 h 1239749"/>
                <a:gd name="connsiteX1" fmla="*/ 1245879 w 1280575"/>
                <a:gd name="connsiteY1" fmla="*/ 757022 h 1239749"/>
                <a:gd name="connsiteX2" fmla="*/ 1242024 w 1280575"/>
                <a:gd name="connsiteY2" fmla="*/ 755107 h 1239749"/>
                <a:gd name="connsiteX3" fmla="*/ 1234313 w 1280575"/>
                <a:gd name="connsiteY3" fmla="*/ 753191 h 1239749"/>
                <a:gd name="connsiteX4" fmla="*/ 1211182 w 1280575"/>
                <a:gd name="connsiteY4" fmla="*/ 751276 h 1239749"/>
                <a:gd name="connsiteX5" fmla="*/ 1199617 w 1280575"/>
                <a:gd name="connsiteY5" fmla="*/ 749360 h 1239749"/>
                <a:gd name="connsiteX6" fmla="*/ 1197689 w 1280575"/>
                <a:gd name="connsiteY6" fmla="*/ 749360 h 1239749"/>
                <a:gd name="connsiteX7" fmla="*/ 1132151 w 1280575"/>
                <a:gd name="connsiteY7" fmla="*/ 737867 h 1239749"/>
                <a:gd name="connsiteX8" fmla="*/ 1118658 w 1280575"/>
                <a:gd name="connsiteY8" fmla="*/ 724458 h 1239749"/>
                <a:gd name="connsiteX9" fmla="*/ 1118658 w 1280575"/>
                <a:gd name="connsiteY9" fmla="*/ 724458 h 1239749"/>
                <a:gd name="connsiteX10" fmla="*/ 1118658 w 1280575"/>
                <a:gd name="connsiteY10" fmla="*/ 724458 h 1239749"/>
                <a:gd name="connsiteX11" fmla="*/ 1103237 w 1280575"/>
                <a:gd name="connsiteY11" fmla="*/ 720626 h 1239749"/>
                <a:gd name="connsiteX12" fmla="*/ 1095527 w 1280575"/>
                <a:gd name="connsiteY12" fmla="*/ 552055 h 1239749"/>
                <a:gd name="connsiteX13" fmla="*/ 1028061 w 1280575"/>
                <a:gd name="connsiteY13" fmla="*/ 394977 h 1239749"/>
                <a:gd name="connsiteX14" fmla="*/ 1039627 w 1280575"/>
                <a:gd name="connsiteY14" fmla="*/ 383484 h 1239749"/>
                <a:gd name="connsiteX15" fmla="*/ 1039627 w 1280575"/>
                <a:gd name="connsiteY15" fmla="*/ 383484 h 1239749"/>
                <a:gd name="connsiteX16" fmla="*/ 1039627 w 1280575"/>
                <a:gd name="connsiteY16" fmla="*/ 381568 h 1239749"/>
                <a:gd name="connsiteX17" fmla="*/ 1045410 w 1280575"/>
                <a:gd name="connsiteY17" fmla="*/ 364328 h 1239749"/>
                <a:gd name="connsiteX18" fmla="*/ 1099382 w 1280575"/>
                <a:gd name="connsiteY18" fmla="*/ 326016 h 1239749"/>
                <a:gd name="connsiteX19" fmla="*/ 1099382 w 1280575"/>
                <a:gd name="connsiteY19" fmla="*/ 326016 h 1239749"/>
                <a:gd name="connsiteX20" fmla="*/ 1110948 w 1280575"/>
                <a:gd name="connsiteY20" fmla="*/ 320269 h 1239749"/>
                <a:gd name="connsiteX21" fmla="*/ 1132151 w 1280575"/>
                <a:gd name="connsiteY21" fmla="*/ 308776 h 1239749"/>
                <a:gd name="connsiteX22" fmla="*/ 1137934 w 1280575"/>
                <a:gd name="connsiteY22" fmla="*/ 304945 h 1239749"/>
                <a:gd name="connsiteX23" fmla="*/ 1137934 w 1280575"/>
                <a:gd name="connsiteY23" fmla="*/ 301114 h 1239749"/>
                <a:gd name="connsiteX24" fmla="*/ 1137934 w 1280575"/>
                <a:gd name="connsiteY24" fmla="*/ 301114 h 1239749"/>
                <a:gd name="connsiteX25" fmla="*/ 1145644 w 1280575"/>
                <a:gd name="connsiteY25" fmla="*/ 247477 h 1239749"/>
                <a:gd name="connsiteX26" fmla="*/ 1118658 w 1280575"/>
                <a:gd name="connsiteY26" fmla="*/ 234068 h 1239749"/>
                <a:gd name="connsiteX27" fmla="*/ 1091672 w 1280575"/>
                <a:gd name="connsiteY27" fmla="*/ 243646 h 1239749"/>
                <a:gd name="connsiteX28" fmla="*/ 1091672 w 1280575"/>
                <a:gd name="connsiteY28" fmla="*/ 243646 h 1239749"/>
                <a:gd name="connsiteX29" fmla="*/ 1089744 w 1280575"/>
                <a:gd name="connsiteY29" fmla="*/ 245562 h 1239749"/>
                <a:gd name="connsiteX30" fmla="*/ 1083961 w 1280575"/>
                <a:gd name="connsiteY30" fmla="*/ 249393 h 1239749"/>
                <a:gd name="connsiteX31" fmla="*/ 1068541 w 1280575"/>
                <a:gd name="connsiteY31" fmla="*/ 266633 h 1239749"/>
                <a:gd name="connsiteX32" fmla="*/ 1060830 w 1280575"/>
                <a:gd name="connsiteY32" fmla="*/ 274295 h 1239749"/>
                <a:gd name="connsiteX33" fmla="*/ 1060830 w 1280575"/>
                <a:gd name="connsiteY33" fmla="*/ 274295 h 1239749"/>
                <a:gd name="connsiteX34" fmla="*/ 1012641 w 1280575"/>
                <a:gd name="connsiteY34" fmla="*/ 316438 h 1239749"/>
                <a:gd name="connsiteX35" fmla="*/ 1001075 w 1280575"/>
                <a:gd name="connsiteY35" fmla="*/ 320269 h 1239749"/>
                <a:gd name="connsiteX36" fmla="*/ 993365 w 1280575"/>
                <a:gd name="connsiteY36" fmla="*/ 318354 h 1239749"/>
                <a:gd name="connsiteX37" fmla="*/ 991437 w 1280575"/>
                <a:gd name="connsiteY37" fmla="*/ 318354 h 1239749"/>
                <a:gd name="connsiteX38" fmla="*/ 976016 w 1280575"/>
                <a:gd name="connsiteY38" fmla="*/ 327932 h 1239749"/>
                <a:gd name="connsiteX39" fmla="*/ 927827 w 1280575"/>
                <a:gd name="connsiteY39" fmla="*/ 281958 h 1239749"/>
                <a:gd name="connsiteX40" fmla="*/ 677240 w 1280575"/>
                <a:gd name="connsiteY40" fmla="*/ 182347 h 1239749"/>
                <a:gd name="connsiteX41" fmla="*/ 675313 w 1280575"/>
                <a:gd name="connsiteY41" fmla="*/ 167023 h 1239749"/>
                <a:gd name="connsiteX42" fmla="*/ 675313 w 1280575"/>
                <a:gd name="connsiteY42" fmla="*/ 167023 h 1239749"/>
                <a:gd name="connsiteX43" fmla="*/ 675313 w 1280575"/>
                <a:gd name="connsiteY43" fmla="*/ 168938 h 1239749"/>
                <a:gd name="connsiteX44" fmla="*/ 665675 w 1280575"/>
                <a:gd name="connsiteY44" fmla="*/ 153614 h 1239749"/>
                <a:gd name="connsiteX45" fmla="*/ 669530 w 1280575"/>
                <a:gd name="connsiteY45" fmla="*/ 88484 h 1239749"/>
                <a:gd name="connsiteX46" fmla="*/ 669530 w 1280575"/>
                <a:gd name="connsiteY46" fmla="*/ 86568 h 1239749"/>
                <a:gd name="connsiteX47" fmla="*/ 671457 w 1280575"/>
                <a:gd name="connsiteY47" fmla="*/ 75075 h 1239749"/>
                <a:gd name="connsiteX48" fmla="*/ 675313 w 1280575"/>
                <a:gd name="connsiteY48" fmla="*/ 52088 h 1239749"/>
                <a:gd name="connsiteX49" fmla="*/ 675313 w 1280575"/>
                <a:gd name="connsiteY49" fmla="*/ 40594 h 1239749"/>
                <a:gd name="connsiteX50" fmla="*/ 675313 w 1280575"/>
                <a:gd name="connsiteY50" fmla="*/ 40594 h 1239749"/>
                <a:gd name="connsiteX51" fmla="*/ 642544 w 1280575"/>
                <a:gd name="connsiteY51" fmla="*/ 367 h 1239749"/>
                <a:gd name="connsiteX52" fmla="*/ 609775 w 1280575"/>
                <a:gd name="connsiteY52" fmla="*/ 13776 h 1239749"/>
                <a:gd name="connsiteX53" fmla="*/ 598209 w 1280575"/>
                <a:gd name="connsiteY53" fmla="*/ 40594 h 1239749"/>
                <a:gd name="connsiteX54" fmla="*/ 598209 w 1280575"/>
                <a:gd name="connsiteY54" fmla="*/ 40594 h 1239749"/>
                <a:gd name="connsiteX55" fmla="*/ 598209 w 1280575"/>
                <a:gd name="connsiteY55" fmla="*/ 50172 h 1239749"/>
                <a:gd name="connsiteX56" fmla="*/ 602064 w 1280575"/>
                <a:gd name="connsiteY56" fmla="*/ 73159 h 1239749"/>
                <a:gd name="connsiteX57" fmla="*/ 603992 w 1280575"/>
                <a:gd name="connsiteY57" fmla="*/ 84653 h 1239749"/>
                <a:gd name="connsiteX58" fmla="*/ 603992 w 1280575"/>
                <a:gd name="connsiteY58" fmla="*/ 86568 h 1239749"/>
                <a:gd name="connsiteX59" fmla="*/ 607847 w 1280575"/>
                <a:gd name="connsiteY59" fmla="*/ 151698 h 1239749"/>
                <a:gd name="connsiteX60" fmla="*/ 598209 w 1280575"/>
                <a:gd name="connsiteY60" fmla="*/ 167023 h 1239749"/>
                <a:gd name="connsiteX61" fmla="*/ 598209 w 1280575"/>
                <a:gd name="connsiteY61" fmla="*/ 170854 h 1239749"/>
                <a:gd name="connsiteX62" fmla="*/ 598209 w 1280575"/>
                <a:gd name="connsiteY62" fmla="*/ 170854 h 1239749"/>
                <a:gd name="connsiteX63" fmla="*/ 596281 w 1280575"/>
                <a:gd name="connsiteY63" fmla="*/ 186179 h 1239749"/>
                <a:gd name="connsiteX64" fmla="*/ 530743 w 1280575"/>
                <a:gd name="connsiteY64" fmla="*/ 195757 h 1239749"/>
                <a:gd name="connsiteX65" fmla="*/ 293650 w 1280575"/>
                <a:gd name="connsiteY65" fmla="*/ 329847 h 1239749"/>
                <a:gd name="connsiteX66" fmla="*/ 282084 w 1280575"/>
                <a:gd name="connsiteY66" fmla="*/ 322185 h 1239749"/>
                <a:gd name="connsiteX67" fmla="*/ 280157 w 1280575"/>
                <a:gd name="connsiteY67" fmla="*/ 322185 h 1239749"/>
                <a:gd name="connsiteX68" fmla="*/ 272446 w 1280575"/>
                <a:gd name="connsiteY68" fmla="*/ 324101 h 1239749"/>
                <a:gd name="connsiteX69" fmla="*/ 260881 w 1280575"/>
                <a:gd name="connsiteY69" fmla="*/ 320269 h 1239749"/>
                <a:gd name="connsiteX70" fmla="*/ 212691 w 1280575"/>
                <a:gd name="connsiteY70" fmla="*/ 276211 h 1239749"/>
                <a:gd name="connsiteX71" fmla="*/ 212691 w 1280575"/>
                <a:gd name="connsiteY71" fmla="*/ 276211 h 1239749"/>
                <a:gd name="connsiteX72" fmla="*/ 204981 w 1280575"/>
                <a:gd name="connsiteY72" fmla="*/ 268549 h 1239749"/>
                <a:gd name="connsiteX73" fmla="*/ 189560 w 1280575"/>
                <a:gd name="connsiteY73" fmla="*/ 251308 h 1239749"/>
                <a:gd name="connsiteX74" fmla="*/ 183777 w 1280575"/>
                <a:gd name="connsiteY74" fmla="*/ 247477 h 1239749"/>
                <a:gd name="connsiteX75" fmla="*/ 181850 w 1280575"/>
                <a:gd name="connsiteY75" fmla="*/ 245562 h 1239749"/>
                <a:gd name="connsiteX76" fmla="*/ 181850 w 1280575"/>
                <a:gd name="connsiteY76" fmla="*/ 245562 h 1239749"/>
                <a:gd name="connsiteX77" fmla="*/ 154864 w 1280575"/>
                <a:gd name="connsiteY77" fmla="*/ 235984 h 1239749"/>
                <a:gd name="connsiteX78" fmla="*/ 127877 w 1280575"/>
                <a:gd name="connsiteY78" fmla="*/ 249393 h 1239749"/>
                <a:gd name="connsiteX79" fmla="*/ 135588 w 1280575"/>
                <a:gd name="connsiteY79" fmla="*/ 303029 h 1239749"/>
                <a:gd name="connsiteX80" fmla="*/ 135588 w 1280575"/>
                <a:gd name="connsiteY80" fmla="*/ 303029 h 1239749"/>
                <a:gd name="connsiteX81" fmla="*/ 137515 w 1280575"/>
                <a:gd name="connsiteY81" fmla="*/ 304945 h 1239749"/>
                <a:gd name="connsiteX82" fmla="*/ 143298 w 1280575"/>
                <a:gd name="connsiteY82" fmla="*/ 308776 h 1239749"/>
                <a:gd name="connsiteX83" fmla="*/ 164501 w 1280575"/>
                <a:gd name="connsiteY83" fmla="*/ 320269 h 1239749"/>
                <a:gd name="connsiteX84" fmla="*/ 176067 w 1280575"/>
                <a:gd name="connsiteY84" fmla="*/ 326016 h 1239749"/>
                <a:gd name="connsiteX85" fmla="*/ 176067 w 1280575"/>
                <a:gd name="connsiteY85" fmla="*/ 326016 h 1239749"/>
                <a:gd name="connsiteX86" fmla="*/ 230039 w 1280575"/>
                <a:gd name="connsiteY86" fmla="*/ 364328 h 1239749"/>
                <a:gd name="connsiteX87" fmla="*/ 235822 w 1280575"/>
                <a:gd name="connsiteY87" fmla="*/ 381568 h 1239749"/>
                <a:gd name="connsiteX88" fmla="*/ 235822 w 1280575"/>
                <a:gd name="connsiteY88" fmla="*/ 379653 h 1239749"/>
                <a:gd name="connsiteX89" fmla="*/ 235822 w 1280575"/>
                <a:gd name="connsiteY89" fmla="*/ 379653 h 1239749"/>
                <a:gd name="connsiteX90" fmla="*/ 247388 w 1280575"/>
                <a:gd name="connsiteY90" fmla="*/ 391146 h 1239749"/>
                <a:gd name="connsiteX91" fmla="*/ 241605 w 1280575"/>
                <a:gd name="connsiteY91" fmla="*/ 400724 h 1239749"/>
                <a:gd name="connsiteX92" fmla="*/ 174139 w 1280575"/>
                <a:gd name="connsiteY92" fmla="*/ 714880 h 1239749"/>
                <a:gd name="connsiteX93" fmla="*/ 158719 w 1280575"/>
                <a:gd name="connsiteY93" fmla="*/ 718711 h 1239749"/>
                <a:gd name="connsiteX94" fmla="*/ 158719 w 1280575"/>
                <a:gd name="connsiteY94" fmla="*/ 718711 h 1239749"/>
                <a:gd name="connsiteX95" fmla="*/ 156791 w 1280575"/>
                <a:gd name="connsiteY95" fmla="*/ 720626 h 1239749"/>
                <a:gd name="connsiteX96" fmla="*/ 143298 w 1280575"/>
                <a:gd name="connsiteY96" fmla="*/ 734035 h 1239749"/>
                <a:gd name="connsiteX97" fmla="*/ 77760 w 1280575"/>
                <a:gd name="connsiteY97" fmla="*/ 745529 h 1239749"/>
                <a:gd name="connsiteX98" fmla="*/ 77760 w 1280575"/>
                <a:gd name="connsiteY98" fmla="*/ 745529 h 1239749"/>
                <a:gd name="connsiteX99" fmla="*/ 66194 w 1280575"/>
                <a:gd name="connsiteY99" fmla="*/ 747445 h 1239749"/>
                <a:gd name="connsiteX100" fmla="*/ 43063 w 1280575"/>
                <a:gd name="connsiteY100" fmla="*/ 749360 h 1239749"/>
                <a:gd name="connsiteX101" fmla="*/ 35353 w 1280575"/>
                <a:gd name="connsiteY101" fmla="*/ 751276 h 1239749"/>
                <a:gd name="connsiteX102" fmla="*/ 31498 w 1280575"/>
                <a:gd name="connsiteY102" fmla="*/ 753191 h 1239749"/>
                <a:gd name="connsiteX103" fmla="*/ 31498 w 1280575"/>
                <a:gd name="connsiteY103" fmla="*/ 753191 h 1239749"/>
                <a:gd name="connsiteX104" fmla="*/ 656 w 1280575"/>
                <a:gd name="connsiteY104" fmla="*/ 797250 h 1239749"/>
                <a:gd name="connsiteX105" fmla="*/ 656 w 1280575"/>
                <a:gd name="connsiteY105" fmla="*/ 797250 h 1239749"/>
                <a:gd name="connsiteX106" fmla="*/ 39208 w 1280575"/>
                <a:gd name="connsiteY106" fmla="*/ 824068 h 1239749"/>
                <a:gd name="connsiteX107" fmla="*/ 48846 w 1280575"/>
                <a:gd name="connsiteY107" fmla="*/ 822152 h 1239749"/>
                <a:gd name="connsiteX108" fmla="*/ 48846 w 1280575"/>
                <a:gd name="connsiteY108" fmla="*/ 822152 h 1239749"/>
                <a:gd name="connsiteX109" fmla="*/ 50774 w 1280575"/>
                <a:gd name="connsiteY109" fmla="*/ 820237 h 1239749"/>
                <a:gd name="connsiteX110" fmla="*/ 58484 w 1280575"/>
                <a:gd name="connsiteY110" fmla="*/ 820237 h 1239749"/>
                <a:gd name="connsiteX111" fmla="*/ 79688 w 1280575"/>
                <a:gd name="connsiteY111" fmla="*/ 812574 h 1239749"/>
                <a:gd name="connsiteX112" fmla="*/ 91253 w 1280575"/>
                <a:gd name="connsiteY112" fmla="*/ 808743 h 1239749"/>
                <a:gd name="connsiteX113" fmla="*/ 93181 w 1280575"/>
                <a:gd name="connsiteY113" fmla="*/ 808743 h 1239749"/>
                <a:gd name="connsiteX114" fmla="*/ 156791 w 1280575"/>
                <a:gd name="connsiteY114" fmla="*/ 791503 h 1239749"/>
                <a:gd name="connsiteX115" fmla="*/ 158719 w 1280575"/>
                <a:gd name="connsiteY115" fmla="*/ 791503 h 1239749"/>
                <a:gd name="connsiteX116" fmla="*/ 174139 w 1280575"/>
                <a:gd name="connsiteY116" fmla="*/ 797250 h 1239749"/>
                <a:gd name="connsiteX117" fmla="*/ 176067 w 1280575"/>
                <a:gd name="connsiteY117" fmla="*/ 799165 h 1239749"/>
                <a:gd name="connsiteX118" fmla="*/ 176067 w 1280575"/>
                <a:gd name="connsiteY118" fmla="*/ 799165 h 1239749"/>
                <a:gd name="connsiteX119" fmla="*/ 193415 w 1280575"/>
                <a:gd name="connsiteY119" fmla="*/ 797250 h 1239749"/>
                <a:gd name="connsiteX120" fmla="*/ 351478 w 1280575"/>
                <a:gd name="connsiteY120" fmla="*/ 1021373 h 1239749"/>
                <a:gd name="connsiteX121" fmla="*/ 403522 w 1280575"/>
                <a:gd name="connsiteY121" fmla="*/ 1055854 h 1239749"/>
                <a:gd name="connsiteX122" fmla="*/ 393885 w 1280575"/>
                <a:gd name="connsiteY122" fmla="*/ 1069263 h 1239749"/>
                <a:gd name="connsiteX123" fmla="*/ 393885 w 1280575"/>
                <a:gd name="connsiteY123" fmla="*/ 1069263 h 1239749"/>
                <a:gd name="connsiteX124" fmla="*/ 395812 w 1280575"/>
                <a:gd name="connsiteY124" fmla="*/ 1071178 h 1239749"/>
                <a:gd name="connsiteX125" fmla="*/ 397740 w 1280575"/>
                <a:gd name="connsiteY125" fmla="*/ 1090334 h 1239749"/>
                <a:gd name="connsiteX126" fmla="*/ 366898 w 1280575"/>
                <a:gd name="connsiteY126" fmla="*/ 1145886 h 1239749"/>
                <a:gd name="connsiteX127" fmla="*/ 366898 w 1280575"/>
                <a:gd name="connsiteY127" fmla="*/ 1147801 h 1239749"/>
                <a:gd name="connsiteX128" fmla="*/ 359188 w 1280575"/>
                <a:gd name="connsiteY128" fmla="*/ 1157379 h 1239749"/>
                <a:gd name="connsiteX129" fmla="*/ 345695 w 1280575"/>
                <a:gd name="connsiteY129" fmla="*/ 1176535 h 1239749"/>
                <a:gd name="connsiteX130" fmla="*/ 341840 w 1280575"/>
                <a:gd name="connsiteY130" fmla="*/ 1182282 h 1239749"/>
                <a:gd name="connsiteX131" fmla="*/ 339912 w 1280575"/>
                <a:gd name="connsiteY131" fmla="*/ 1184198 h 1239749"/>
                <a:gd name="connsiteX132" fmla="*/ 339912 w 1280575"/>
                <a:gd name="connsiteY132" fmla="*/ 1184198 h 1239749"/>
                <a:gd name="connsiteX133" fmla="*/ 355333 w 1280575"/>
                <a:gd name="connsiteY133" fmla="*/ 1235918 h 1239749"/>
                <a:gd name="connsiteX134" fmla="*/ 368826 w 1280575"/>
                <a:gd name="connsiteY134" fmla="*/ 1239750 h 1239749"/>
                <a:gd name="connsiteX135" fmla="*/ 405450 w 1280575"/>
                <a:gd name="connsiteY135" fmla="*/ 1216762 h 1239749"/>
                <a:gd name="connsiteX136" fmla="*/ 405450 w 1280575"/>
                <a:gd name="connsiteY136" fmla="*/ 1216762 h 1239749"/>
                <a:gd name="connsiteX137" fmla="*/ 407378 w 1280575"/>
                <a:gd name="connsiteY137" fmla="*/ 1214847 h 1239749"/>
                <a:gd name="connsiteX138" fmla="*/ 411233 w 1280575"/>
                <a:gd name="connsiteY138" fmla="*/ 1209100 h 1239749"/>
                <a:gd name="connsiteX139" fmla="*/ 418943 w 1280575"/>
                <a:gd name="connsiteY139" fmla="*/ 1188029 h 1239749"/>
                <a:gd name="connsiteX140" fmla="*/ 422798 w 1280575"/>
                <a:gd name="connsiteY140" fmla="*/ 1176535 h 1239749"/>
                <a:gd name="connsiteX141" fmla="*/ 422798 w 1280575"/>
                <a:gd name="connsiteY141" fmla="*/ 1176535 h 1239749"/>
                <a:gd name="connsiteX142" fmla="*/ 447857 w 1280575"/>
                <a:gd name="connsiteY142" fmla="*/ 1117152 h 1239749"/>
                <a:gd name="connsiteX143" fmla="*/ 463278 w 1280575"/>
                <a:gd name="connsiteY143" fmla="*/ 1105659 h 1239749"/>
                <a:gd name="connsiteX144" fmla="*/ 465205 w 1280575"/>
                <a:gd name="connsiteY144" fmla="*/ 1103743 h 1239749"/>
                <a:gd name="connsiteX145" fmla="*/ 465205 w 1280575"/>
                <a:gd name="connsiteY145" fmla="*/ 1103743 h 1239749"/>
                <a:gd name="connsiteX146" fmla="*/ 472916 w 1280575"/>
                <a:gd name="connsiteY146" fmla="*/ 1088418 h 1239749"/>
                <a:gd name="connsiteX147" fmla="*/ 640616 w 1280575"/>
                <a:gd name="connsiteY147" fmla="*/ 1119068 h 1239749"/>
                <a:gd name="connsiteX148" fmla="*/ 744706 w 1280575"/>
                <a:gd name="connsiteY148" fmla="*/ 1105659 h 1239749"/>
                <a:gd name="connsiteX149" fmla="*/ 806389 w 1280575"/>
                <a:gd name="connsiteY149" fmla="*/ 1088418 h 1239749"/>
                <a:gd name="connsiteX150" fmla="*/ 814099 w 1280575"/>
                <a:gd name="connsiteY150" fmla="*/ 1101827 h 1239749"/>
                <a:gd name="connsiteX151" fmla="*/ 814099 w 1280575"/>
                <a:gd name="connsiteY151" fmla="*/ 1101827 h 1239749"/>
                <a:gd name="connsiteX152" fmla="*/ 816027 w 1280575"/>
                <a:gd name="connsiteY152" fmla="*/ 1103743 h 1239749"/>
                <a:gd name="connsiteX153" fmla="*/ 831447 w 1280575"/>
                <a:gd name="connsiteY153" fmla="*/ 1115237 h 1239749"/>
                <a:gd name="connsiteX154" fmla="*/ 856506 w 1280575"/>
                <a:gd name="connsiteY154" fmla="*/ 1174620 h 1239749"/>
                <a:gd name="connsiteX155" fmla="*/ 856506 w 1280575"/>
                <a:gd name="connsiteY155" fmla="*/ 1176535 h 1239749"/>
                <a:gd name="connsiteX156" fmla="*/ 860361 w 1280575"/>
                <a:gd name="connsiteY156" fmla="*/ 1188029 h 1239749"/>
                <a:gd name="connsiteX157" fmla="*/ 868071 w 1280575"/>
                <a:gd name="connsiteY157" fmla="*/ 1209100 h 1239749"/>
                <a:gd name="connsiteX158" fmla="*/ 871927 w 1280575"/>
                <a:gd name="connsiteY158" fmla="*/ 1214847 h 1239749"/>
                <a:gd name="connsiteX159" fmla="*/ 873854 w 1280575"/>
                <a:gd name="connsiteY159" fmla="*/ 1216762 h 1239749"/>
                <a:gd name="connsiteX160" fmla="*/ 873854 w 1280575"/>
                <a:gd name="connsiteY160" fmla="*/ 1216762 h 1239749"/>
                <a:gd name="connsiteX161" fmla="*/ 910478 w 1280575"/>
                <a:gd name="connsiteY161" fmla="*/ 1239750 h 1239749"/>
                <a:gd name="connsiteX162" fmla="*/ 925899 w 1280575"/>
                <a:gd name="connsiteY162" fmla="*/ 1235918 h 1239749"/>
                <a:gd name="connsiteX163" fmla="*/ 943247 w 1280575"/>
                <a:gd name="connsiteY163" fmla="*/ 1214847 h 1239749"/>
                <a:gd name="connsiteX164" fmla="*/ 941320 w 1280575"/>
                <a:gd name="connsiteY164" fmla="*/ 1186113 h 1239749"/>
                <a:gd name="connsiteX165" fmla="*/ 941320 w 1280575"/>
                <a:gd name="connsiteY165" fmla="*/ 1186113 h 1239749"/>
                <a:gd name="connsiteX166" fmla="*/ 939392 w 1280575"/>
                <a:gd name="connsiteY166" fmla="*/ 1184198 h 1239749"/>
                <a:gd name="connsiteX167" fmla="*/ 935537 w 1280575"/>
                <a:gd name="connsiteY167" fmla="*/ 1178451 h 1239749"/>
                <a:gd name="connsiteX168" fmla="*/ 922044 w 1280575"/>
                <a:gd name="connsiteY168" fmla="*/ 1159295 h 1239749"/>
                <a:gd name="connsiteX169" fmla="*/ 914334 w 1280575"/>
                <a:gd name="connsiteY169" fmla="*/ 1149717 h 1239749"/>
                <a:gd name="connsiteX170" fmla="*/ 914334 w 1280575"/>
                <a:gd name="connsiteY170" fmla="*/ 1145886 h 1239749"/>
                <a:gd name="connsiteX171" fmla="*/ 883492 w 1280575"/>
                <a:gd name="connsiteY171" fmla="*/ 1090334 h 1239749"/>
                <a:gd name="connsiteX172" fmla="*/ 885420 w 1280575"/>
                <a:gd name="connsiteY172" fmla="*/ 1071178 h 1239749"/>
                <a:gd name="connsiteX173" fmla="*/ 887347 w 1280575"/>
                <a:gd name="connsiteY173" fmla="*/ 1069263 h 1239749"/>
                <a:gd name="connsiteX174" fmla="*/ 887347 w 1280575"/>
                <a:gd name="connsiteY174" fmla="*/ 1069263 h 1239749"/>
                <a:gd name="connsiteX175" fmla="*/ 881565 w 1280575"/>
                <a:gd name="connsiteY175" fmla="*/ 1053938 h 1239749"/>
                <a:gd name="connsiteX176" fmla="*/ 1089744 w 1280575"/>
                <a:gd name="connsiteY176" fmla="*/ 793419 h 1239749"/>
                <a:gd name="connsiteX177" fmla="*/ 1105165 w 1280575"/>
                <a:gd name="connsiteY177" fmla="*/ 795334 h 1239749"/>
                <a:gd name="connsiteX178" fmla="*/ 1105165 w 1280575"/>
                <a:gd name="connsiteY178" fmla="*/ 795334 h 1239749"/>
                <a:gd name="connsiteX179" fmla="*/ 1107093 w 1280575"/>
                <a:gd name="connsiteY179" fmla="*/ 793419 h 1239749"/>
                <a:gd name="connsiteX180" fmla="*/ 1122513 w 1280575"/>
                <a:gd name="connsiteY180" fmla="*/ 787672 h 1239749"/>
                <a:gd name="connsiteX181" fmla="*/ 1124441 w 1280575"/>
                <a:gd name="connsiteY181" fmla="*/ 787672 h 1239749"/>
                <a:gd name="connsiteX182" fmla="*/ 1186124 w 1280575"/>
                <a:gd name="connsiteY182" fmla="*/ 804912 h 1239749"/>
                <a:gd name="connsiteX183" fmla="*/ 1188051 w 1280575"/>
                <a:gd name="connsiteY183" fmla="*/ 804912 h 1239749"/>
                <a:gd name="connsiteX184" fmla="*/ 1199617 w 1280575"/>
                <a:gd name="connsiteY184" fmla="*/ 808743 h 1239749"/>
                <a:gd name="connsiteX185" fmla="*/ 1220820 w 1280575"/>
                <a:gd name="connsiteY185" fmla="*/ 818321 h 1239749"/>
                <a:gd name="connsiteX186" fmla="*/ 1228531 w 1280575"/>
                <a:gd name="connsiteY186" fmla="*/ 820237 h 1239749"/>
                <a:gd name="connsiteX187" fmla="*/ 1232386 w 1280575"/>
                <a:gd name="connsiteY187" fmla="*/ 822152 h 1239749"/>
                <a:gd name="connsiteX188" fmla="*/ 1232386 w 1280575"/>
                <a:gd name="connsiteY188" fmla="*/ 822152 h 1239749"/>
                <a:gd name="connsiteX189" fmla="*/ 1242024 w 1280575"/>
                <a:gd name="connsiteY189" fmla="*/ 824068 h 1239749"/>
                <a:gd name="connsiteX190" fmla="*/ 1280576 w 1280575"/>
                <a:gd name="connsiteY190" fmla="*/ 797250 h 1239749"/>
                <a:gd name="connsiteX191" fmla="*/ 1245879 w 1280575"/>
                <a:gd name="connsiteY191" fmla="*/ 757022 h 1239749"/>
                <a:gd name="connsiteX192" fmla="*/ 688806 w 1280575"/>
                <a:gd name="connsiteY192" fmla="*/ 697639 h 1239749"/>
                <a:gd name="connsiteX193" fmla="*/ 636761 w 1280575"/>
                <a:gd name="connsiteY193" fmla="*/ 722542 h 1239749"/>
                <a:gd name="connsiteX194" fmla="*/ 584716 w 1280575"/>
                <a:gd name="connsiteY194" fmla="*/ 697639 h 1239749"/>
                <a:gd name="connsiteX195" fmla="*/ 571223 w 1280575"/>
                <a:gd name="connsiteY195" fmla="*/ 642087 h 1239749"/>
                <a:gd name="connsiteX196" fmla="*/ 607847 w 1280575"/>
                <a:gd name="connsiteY196" fmla="*/ 596113 h 1239749"/>
                <a:gd name="connsiteX197" fmla="*/ 665675 w 1280575"/>
                <a:gd name="connsiteY197" fmla="*/ 596113 h 1239749"/>
                <a:gd name="connsiteX198" fmla="*/ 702299 w 1280575"/>
                <a:gd name="connsiteY198" fmla="*/ 642087 h 1239749"/>
                <a:gd name="connsiteX199" fmla="*/ 688806 w 1280575"/>
                <a:gd name="connsiteY199" fmla="*/ 697639 h 1239749"/>
                <a:gd name="connsiteX200" fmla="*/ 1003003 w 1280575"/>
                <a:gd name="connsiteY200" fmla="*/ 573126 h 1239749"/>
                <a:gd name="connsiteX201" fmla="*/ 1010713 w 1280575"/>
                <a:gd name="connsiteY201" fmla="*/ 693808 h 1239749"/>
                <a:gd name="connsiteX202" fmla="*/ 827592 w 1280575"/>
                <a:gd name="connsiteY202" fmla="*/ 642087 h 1239749"/>
                <a:gd name="connsiteX203" fmla="*/ 827592 w 1280575"/>
                <a:gd name="connsiteY203" fmla="*/ 642087 h 1239749"/>
                <a:gd name="connsiteX204" fmla="*/ 804461 w 1280575"/>
                <a:gd name="connsiteY204" fmla="*/ 603776 h 1239749"/>
                <a:gd name="connsiteX205" fmla="*/ 812171 w 1280575"/>
                <a:gd name="connsiteY205" fmla="*/ 590367 h 1239749"/>
                <a:gd name="connsiteX206" fmla="*/ 956741 w 1280575"/>
                <a:gd name="connsiteY206" fmla="*/ 460107 h 1239749"/>
                <a:gd name="connsiteX207" fmla="*/ 1003003 w 1280575"/>
                <a:gd name="connsiteY207" fmla="*/ 573126 h 1239749"/>
                <a:gd name="connsiteX208" fmla="*/ 898913 w 1280575"/>
                <a:gd name="connsiteY208" fmla="*/ 389230 h 1239749"/>
                <a:gd name="connsiteX209" fmla="*/ 740851 w 1280575"/>
                <a:gd name="connsiteY209" fmla="*/ 500334 h 1239749"/>
                <a:gd name="connsiteX210" fmla="*/ 698444 w 1280575"/>
                <a:gd name="connsiteY210" fmla="*/ 492672 h 1239749"/>
                <a:gd name="connsiteX211" fmla="*/ 692661 w 1280575"/>
                <a:gd name="connsiteY211" fmla="*/ 479263 h 1239749"/>
                <a:gd name="connsiteX212" fmla="*/ 681095 w 1280575"/>
                <a:gd name="connsiteY212" fmla="*/ 285789 h 1239749"/>
                <a:gd name="connsiteX213" fmla="*/ 898913 w 1280575"/>
                <a:gd name="connsiteY213" fmla="*/ 389230 h 1239749"/>
                <a:gd name="connsiteX214" fmla="*/ 898913 w 1280575"/>
                <a:gd name="connsiteY214" fmla="*/ 389230 h 1239749"/>
                <a:gd name="connsiteX215" fmla="*/ 550019 w 1280575"/>
                <a:gd name="connsiteY215" fmla="*/ 291536 h 1239749"/>
                <a:gd name="connsiteX216" fmla="*/ 588571 w 1280575"/>
                <a:gd name="connsiteY216" fmla="*/ 283873 h 1239749"/>
                <a:gd name="connsiteX217" fmla="*/ 578933 w 1280575"/>
                <a:gd name="connsiteY217" fmla="*/ 475432 h 1239749"/>
                <a:gd name="connsiteX218" fmla="*/ 578933 w 1280575"/>
                <a:gd name="connsiteY218" fmla="*/ 475432 h 1239749"/>
                <a:gd name="connsiteX219" fmla="*/ 546164 w 1280575"/>
                <a:gd name="connsiteY219" fmla="*/ 506081 h 1239749"/>
                <a:gd name="connsiteX220" fmla="*/ 530743 w 1280575"/>
                <a:gd name="connsiteY220" fmla="*/ 502250 h 1239749"/>
                <a:gd name="connsiteX221" fmla="*/ 370753 w 1280575"/>
                <a:gd name="connsiteY221" fmla="*/ 389230 h 1239749"/>
                <a:gd name="connsiteX222" fmla="*/ 550019 w 1280575"/>
                <a:gd name="connsiteY222" fmla="*/ 291536 h 1239749"/>
                <a:gd name="connsiteX223" fmla="*/ 314853 w 1280575"/>
                <a:gd name="connsiteY223" fmla="*/ 460107 h 1239749"/>
                <a:gd name="connsiteX224" fmla="*/ 457495 w 1280575"/>
                <a:gd name="connsiteY224" fmla="*/ 586536 h 1239749"/>
                <a:gd name="connsiteX225" fmla="*/ 457495 w 1280575"/>
                <a:gd name="connsiteY225" fmla="*/ 586536 h 1239749"/>
                <a:gd name="connsiteX226" fmla="*/ 461350 w 1280575"/>
                <a:gd name="connsiteY226" fmla="*/ 630594 h 1239749"/>
                <a:gd name="connsiteX227" fmla="*/ 445929 w 1280575"/>
                <a:gd name="connsiteY227" fmla="*/ 640172 h 1239749"/>
                <a:gd name="connsiteX228" fmla="*/ 258953 w 1280575"/>
                <a:gd name="connsiteY228" fmla="*/ 693808 h 1239749"/>
                <a:gd name="connsiteX229" fmla="*/ 314853 w 1280575"/>
                <a:gd name="connsiteY229" fmla="*/ 460107 h 1239749"/>
                <a:gd name="connsiteX230" fmla="*/ 282084 w 1280575"/>
                <a:gd name="connsiteY230" fmla="*/ 783841 h 1239749"/>
                <a:gd name="connsiteX231" fmla="*/ 472916 w 1280575"/>
                <a:gd name="connsiteY231" fmla="*/ 751276 h 1239749"/>
                <a:gd name="connsiteX232" fmla="*/ 505685 w 1280575"/>
                <a:gd name="connsiteY232" fmla="*/ 776178 h 1239749"/>
                <a:gd name="connsiteX233" fmla="*/ 503757 w 1280575"/>
                <a:gd name="connsiteY233" fmla="*/ 795334 h 1239749"/>
                <a:gd name="connsiteX234" fmla="*/ 503757 w 1280575"/>
                <a:gd name="connsiteY234" fmla="*/ 795334 h 1239749"/>
                <a:gd name="connsiteX235" fmla="*/ 430509 w 1280575"/>
                <a:gd name="connsiteY235" fmla="*/ 971568 h 1239749"/>
                <a:gd name="connsiteX236" fmla="*/ 282084 w 1280575"/>
                <a:gd name="connsiteY236" fmla="*/ 783841 h 1239749"/>
                <a:gd name="connsiteX237" fmla="*/ 719647 w 1280575"/>
                <a:gd name="connsiteY237" fmla="*/ 1021373 h 1239749"/>
                <a:gd name="connsiteX238" fmla="*/ 636761 w 1280575"/>
                <a:gd name="connsiteY238" fmla="*/ 1030951 h 1239749"/>
                <a:gd name="connsiteX239" fmla="*/ 515323 w 1280575"/>
                <a:gd name="connsiteY239" fmla="*/ 1011795 h 1239749"/>
                <a:gd name="connsiteX240" fmla="*/ 609775 w 1280575"/>
                <a:gd name="connsiteY240" fmla="*/ 841308 h 1239749"/>
                <a:gd name="connsiteX241" fmla="*/ 648326 w 1280575"/>
                <a:gd name="connsiteY241" fmla="*/ 833646 h 1239749"/>
                <a:gd name="connsiteX242" fmla="*/ 663747 w 1280575"/>
                <a:gd name="connsiteY242" fmla="*/ 847055 h 1239749"/>
                <a:gd name="connsiteX243" fmla="*/ 663747 w 1280575"/>
                <a:gd name="connsiteY243" fmla="*/ 847055 h 1239749"/>
                <a:gd name="connsiteX244" fmla="*/ 756271 w 1280575"/>
                <a:gd name="connsiteY244" fmla="*/ 1013711 h 1239749"/>
                <a:gd name="connsiteX245" fmla="*/ 719647 w 1280575"/>
                <a:gd name="connsiteY245" fmla="*/ 1021373 h 1239749"/>
                <a:gd name="connsiteX246" fmla="*/ 954813 w 1280575"/>
                <a:gd name="connsiteY246" fmla="*/ 854717 h 1239749"/>
                <a:gd name="connsiteX247" fmla="*/ 839158 w 1280575"/>
                <a:gd name="connsiteY247" fmla="*/ 969652 h 1239749"/>
                <a:gd name="connsiteX248" fmla="*/ 763982 w 1280575"/>
                <a:gd name="connsiteY248" fmla="*/ 789587 h 1239749"/>
                <a:gd name="connsiteX249" fmla="*/ 781330 w 1280575"/>
                <a:gd name="connsiteY249" fmla="*/ 753191 h 1239749"/>
                <a:gd name="connsiteX250" fmla="*/ 798678 w 1280575"/>
                <a:gd name="connsiteY250" fmla="*/ 749360 h 1239749"/>
                <a:gd name="connsiteX251" fmla="*/ 991437 w 1280575"/>
                <a:gd name="connsiteY251" fmla="*/ 781925 h 1239749"/>
                <a:gd name="connsiteX252" fmla="*/ 954813 w 1280575"/>
                <a:gd name="connsiteY252" fmla="*/ 854717 h 12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280575" h="1239749">
                  <a:moveTo>
                    <a:pt x="1245879" y="757022"/>
                  </a:moveTo>
                  <a:lnTo>
                    <a:pt x="1245879" y="757022"/>
                  </a:lnTo>
                  <a:cubicBezTo>
                    <a:pt x="1243951" y="757022"/>
                    <a:pt x="1242024" y="757022"/>
                    <a:pt x="1242024" y="755107"/>
                  </a:cubicBezTo>
                  <a:cubicBezTo>
                    <a:pt x="1242024" y="753191"/>
                    <a:pt x="1238169" y="753191"/>
                    <a:pt x="1234313" y="753191"/>
                  </a:cubicBezTo>
                  <a:cubicBezTo>
                    <a:pt x="1226603" y="751276"/>
                    <a:pt x="1218893" y="751276"/>
                    <a:pt x="1211182" y="751276"/>
                  </a:cubicBezTo>
                  <a:cubicBezTo>
                    <a:pt x="1207327" y="751276"/>
                    <a:pt x="1203472" y="751276"/>
                    <a:pt x="1199617" y="749360"/>
                  </a:cubicBezTo>
                  <a:lnTo>
                    <a:pt x="1197689" y="749360"/>
                  </a:lnTo>
                  <a:cubicBezTo>
                    <a:pt x="1176486" y="747445"/>
                    <a:pt x="1153355" y="743613"/>
                    <a:pt x="1132151" y="737867"/>
                  </a:cubicBezTo>
                  <a:cubicBezTo>
                    <a:pt x="1126368" y="735951"/>
                    <a:pt x="1120586" y="730204"/>
                    <a:pt x="1118658" y="724458"/>
                  </a:cubicBezTo>
                  <a:cubicBezTo>
                    <a:pt x="1120586" y="724458"/>
                    <a:pt x="1118658" y="724458"/>
                    <a:pt x="1118658" y="724458"/>
                  </a:cubicBezTo>
                  <a:lnTo>
                    <a:pt x="1118658" y="724458"/>
                  </a:lnTo>
                  <a:lnTo>
                    <a:pt x="1103237" y="720626"/>
                  </a:lnTo>
                  <a:cubicBezTo>
                    <a:pt x="1110948" y="665075"/>
                    <a:pt x="1107093" y="607607"/>
                    <a:pt x="1095527" y="552055"/>
                  </a:cubicBezTo>
                  <a:cubicBezTo>
                    <a:pt x="1082034" y="496503"/>
                    <a:pt x="1058903" y="442867"/>
                    <a:pt x="1028061" y="394977"/>
                  </a:cubicBezTo>
                  <a:lnTo>
                    <a:pt x="1039627" y="383484"/>
                  </a:lnTo>
                  <a:lnTo>
                    <a:pt x="1039627" y="383484"/>
                  </a:lnTo>
                  <a:lnTo>
                    <a:pt x="1039627" y="381568"/>
                  </a:lnTo>
                  <a:cubicBezTo>
                    <a:pt x="1039627" y="375821"/>
                    <a:pt x="1041554" y="368159"/>
                    <a:pt x="1045410" y="364328"/>
                  </a:cubicBezTo>
                  <a:cubicBezTo>
                    <a:pt x="1062758" y="349003"/>
                    <a:pt x="1080106" y="337510"/>
                    <a:pt x="1099382" y="326016"/>
                  </a:cubicBezTo>
                  <a:lnTo>
                    <a:pt x="1099382" y="326016"/>
                  </a:lnTo>
                  <a:cubicBezTo>
                    <a:pt x="1103237" y="324101"/>
                    <a:pt x="1107093" y="322185"/>
                    <a:pt x="1110948" y="320269"/>
                  </a:cubicBezTo>
                  <a:cubicBezTo>
                    <a:pt x="1118658" y="316438"/>
                    <a:pt x="1124441" y="312607"/>
                    <a:pt x="1132151" y="308776"/>
                  </a:cubicBezTo>
                  <a:cubicBezTo>
                    <a:pt x="1134079" y="306860"/>
                    <a:pt x="1136006" y="306860"/>
                    <a:pt x="1137934" y="304945"/>
                  </a:cubicBezTo>
                  <a:cubicBezTo>
                    <a:pt x="1139861" y="303029"/>
                    <a:pt x="1137934" y="303029"/>
                    <a:pt x="1137934" y="301114"/>
                  </a:cubicBezTo>
                  <a:lnTo>
                    <a:pt x="1137934" y="301114"/>
                  </a:lnTo>
                  <a:cubicBezTo>
                    <a:pt x="1155282" y="287705"/>
                    <a:pt x="1159137" y="264718"/>
                    <a:pt x="1145644" y="247477"/>
                  </a:cubicBezTo>
                  <a:cubicBezTo>
                    <a:pt x="1139861" y="239815"/>
                    <a:pt x="1128296" y="234068"/>
                    <a:pt x="1118658" y="234068"/>
                  </a:cubicBezTo>
                  <a:cubicBezTo>
                    <a:pt x="1109020" y="234068"/>
                    <a:pt x="1099382" y="237899"/>
                    <a:pt x="1091672" y="243646"/>
                  </a:cubicBezTo>
                  <a:lnTo>
                    <a:pt x="1091672" y="243646"/>
                  </a:lnTo>
                  <a:lnTo>
                    <a:pt x="1089744" y="245562"/>
                  </a:lnTo>
                  <a:cubicBezTo>
                    <a:pt x="1087817" y="247477"/>
                    <a:pt x="1085889" y="249393"/>
                    <a:pt x="1083961" y="249393"/>
                  </a:cubicBezTo>
                  <a:cubicBezTo>
                    <a:pt x="1078179" y="255140"/>
                    <a:pt x="1072396" y="260886"/>
                    <a:pt x="1068541" y="266633"/>
                  </a:cubicBezTo>
                  <a:cubicBezTo>
                    <a:pt x="1066613" y="270464"/>
                    <a:pt x="1062758" y="272380"/>
                    <a:pt x="1060830" y="274295"/>
                  </a:cubicBezTo>
                  <a:lnTo>
                    <a:pt x="1060830" y="274295"/>
                  </a:lnTo>
                  <a:cubicBezTo>
                    <a:pt x="1047337" y="289620"/>
                    <a:pt x="1029989" y="304945"/>
                    <a:pt x="1012641" y="316438"/>
                  </a:cubicBezTo>
                  <a:cubicBezTo>
                    <a:pt x="1008785" y="318354"/>
                    <a:pt x="1004930" y="320269"/>
                    <a:pt x="1001075" y="320269"/>
                  </a:cubicBezTo>
                  <a:cubicBezTo>
                    <a:pt x="999148" y="320269"/>
                    <a:pt x="995292" y="320269"/>
                    <a:pt x="993365" y="318354"/>
                  </a:cubicBezTo>
                  <a:lnTo>
                    <a:pt x="991437" y="318354"/>
                  </a:lnTo>
                  <a:lnTo>
                    <a:pt x="976016" y="327932"/>
                  </a:lnTo>
                  <a:cubicBezTo>
                    <a:pt x="960596" y="312607"/>
                    <a:pt x="943247" y="297282"/>
                    <a:pt x="927827" y="281958"/>
                  </a:cubicBezTo>
                  <a:cubicBezTo>
                    <a:pt x="856506" y="226406"/>
                    <a:pt x="767837" y="191925"/>
                    <a:pt x="677240" y="182347"/>
                  </a:cubicBezTo>
                  <a:lnTo>
                    <a:pt x="675313" y="167023"/>
                  </a:lnTo>
                  <a:lnTo>
                    <a:pt x="675313" y="167023"/>
                  </a:lnTo>
                  <a:lnTo>
                    <a:pt x="675313" y="168938"/>
                  </a:lnTo>
                  <a:cubicBezTo>
                    <a:pt x="669530" y="165107"/>
                    <a:pt x="667602" y="159360"/>
                    <a:pt x="665675" y="153614"/>
                  </a:cubicBezTo>
                  <a:cubicBezTo>
                    <a:pt x="665675" y="132542"/>
                    <a:pt x="665675" y="111471"/>
                    <a:pt x="669530" y="88484"/>
                  </a:cubicBezTo>
                  <a:lnTo>
                    <a:pt x="669530" y="86568"/>
                  </a:lnTo>
                  <a:cubicBezTo>
                    <a:pt x="669530" y="82737"/>
                    <a:pt x="671457" y="78906"/>
                    <a:pt x="671457" y="75075"/>
                  </a:cubicBezTo>
                  <a:cubicBezTo>
                    <a:pt x="673385" y="67412"/>
                    <a:pt x="673385" y="59750"/>
                    <a:pt x="675313" y="52088"/>
                  </a:cubicBezTo>
                  <a:lnTo>
                    <a:pt x="675313" y="40594"/>
                  </a:lnTo>
                  <a:lnTo>
                    <a:pt x="675313" y="40594"/>
                  </a:lnTo>
                  <a:cubicBezTo>
                    <a:pt x="677240" y="21438"/>
                    <a:pt x="661819" y="2283"/>
                    <a:pt x="642544" y="367"/>
                  </a:cubicBezTo>
                  <a:cubicBezTo>
                    <a:pt x="630978" y="-1549"/>
                    <a:pt x="619412" y="4198"/>
                    <a:pt x="609775" y="13776"/>
                  </a:cubicBezTo>
                  <a:cubicBezTo>
                    <a:pt x="602064" y="21438"/>
                    <a:pt x="598209" y="31016"/>
                    <a:pt x="598209" y="40594"/>
                  </a:cubicBezTo>
                  <a:lnTo>
                    <a:pt x="598209" y="40594"/>
                  </a:lnTo>
                  <a:lnTo>
                    <a:pt x="598209" y="50172"/>
                  </a:lnTo>
                  <a:cubicBezTo>
                    <a:pt x="598209" y="57835"/>
                    <a:pt x="600137" y="65497"/>
                    <a:pt x="602064" y="73159"/>
                  </a:cubicBezTo>
                  <a:cubicBezTo>
                    <a:pt x="603992" y="76990"/>
                    <a:pt x="603992" y="80822"/>
                    <a:pt x="603992" y="84653"/>
                  </a:cubicBezTo>
                  <a:lnTo>
                    <a:pt x="603992" y="86568"/>
                  </a:lnTo>
                  <a:cubicBezTo>
                    <a:pt x="607847" y="107640"/>
                    <a:pt x="607847" y="128711"/>
                    <a:pt x="607847" y="151698"/>
                  </a:cubicBezTo>
                  <a:cubicBezTo>
                    <a:pt x="605919" y="157445"/>
                    <a:pt x="603992" y="163192"/>
                    <a:pt x="598209" y="167023"/>
                  </a:cubicBezTo>
                  <a:lnTo>
                    <a:pt x="598209" y="170854"/>
                  </a:lnTo>
                  <a:lnTo>
                    <a:pt x="598209" y="170854"/>
                  </a:lnTo>
                  <a:lnTo>
                    <a:pt x="596281" y="186179"/>
                  </a:lnTo>
                  <a:cubicBezTo>
                    <a:pt x="575078" y="188094"/>
                    <a:pt x="553874" y="191925"/>
                    <a:pt x="530743" y="195757"/>
                  </a:cubicBezTo>
                  <a:cubicBezTo>
                    <a:pt x="440147" y="214912"/>
                    <a:pt x="357260" y="262802"/>
                    <a:pt x="293650" y="329847"/>
                  </a:cubicBezTo>
                  <a:lnTo>
                    <a:pt x="282084" y="322185"/>
                  </a:lnTo>
                  <a:lnTo>
                    <a:pt x="280157" y="322185"/>
                  </a:lnTo>
                  <a:cubicBezTo>
                    <a:pt x="278229" y="322185"/>
                    <a:pt x="276302" y="324101"/>
                    <a:pt x="272446" y="324101"/>
                  </a:cubicBezTo>
                  <a:cubicBezTo>
                    <a:pt x="268591" y="324101"/>
                    <a:pt x="264736" y="322185"/>
                    <a:pt x="260881" y="320269"/>
                  </a:cubicBezTo>
                  <a:cubicBezTo>
                    <a:pt x="243533" y="306860"/>
                    <a:pt x="226184" y="291536"/>
                    <a:pt x="212691" y="276211"/>
                  </a:cubicBezTo>
                  <a:lnTo>
                    <a:pt x="212691" y="276211"/>
                  </a:lnTo>
                  <a:cubicBezTo>
                    <a:pt x="210764" y="272380"/>
                    <a:pt x="206908" y="270464"/>
                    <a:pt x="204981" y="268549"/>
                  </a:cubicBezTo>
                  <a:cubicBezTo>
                    <a:pt x="199198" y="262802"/>
                    <a:pt x="195343" y="257055"/>
                    <a:pt x="189560" y="251308"/>
                  </a:cubicBezTo>
                  <a:cubicBezTo>
                    <a:pt x="187633" y="249393"/>
                    <a:pt x="185705" y="249393"/>
                    <a:pt x="183777" y="247477"/>
                  </a:cubicBezTo>
                  <a:cubicBezTo>
                    <a:pt x="181850" y="245562"/>
                    <a:pt x="181850" y="245562"/>
                    <a:pt x="181850" y="245562"/>
                  </a:cubicBezTo>
                  <a:lnTo>
                    <a:pt x="181850" y="245562"/>
                  </a:lnTo>
                  <a:cubicBezTo>
                    <a:pt x="174139" y="239815"/>
                    <a:pt x="164501" y="235984"/>
                    <a:pt x="154864" y="235984"/>
                  </a:cubicBezTo>
                  <a:cubicBezTo>
                    <a:pt x="143298" y="235984"/>
                    <a:pt x="133660" y="239815"/>
                    <a:pt x="127877" y="249393"/>
                  </a:cubicBezTo>
                  <a:cubicBezTo>
                    <a:pt x="116312" y="266633"/>
                    <a:pt x="120167" y="289620"/>
                    <a:pt x="135588" y="303029"/>
                  </a:cubicBezTo>
                  <a:lnTo>
                    <a:pt x="135588" y="303029"/>
                  </a:lnTo>
                  <a:cubicBezTo>
                    <a:pt x="137515" y="303029"/>
                    <a:pt x="137515" y="304945"/>
                    <a:pt x="137515" y="304945"/>
                  </a:cubicBezTo>
                  <a:cubicBezTo>
                    <a:pt x="137515" y="304945"/>
                    <a:pt x="141370" y="308776"/>
                    <a:pt x="143298" y="308776"/>
                  </a:cubicBezTo>
                  <a:cubicBezTo>
                    <a:pt x="149081" y="312607"/>
                    <a:pt x="156791" y="316438"/>
                    <a:pt x="164501" y="320269"/>
                  </a:cubicBezTo>
                  <a:cubicBezTo>
                    <a:pt x="168357" y="322185"/>
                    <a:pt x="172212" y="324101"/>
                    <a:pt x="176067" y="326016"/>
                  </a:cubicBezTo>
                  <a:lnTo>
                    <a:pt x="176067" y="326016"/>
                  </a:lnTo>
                  <a:cubicBezTo>
                    <a:pt x="195343" y="337510"/>
                    <a:pt x="214619" y="349003"/>
                    <a:pt x="230039" y="364328"/>
                  </a:cubicBezTo>
                  <a:cubicBezTo>
                    <a:pt x="233895" y="368159"/>
                    <a:pt x="237750" y="375821"/>
                    <a:pt x="235822" y="381568"/>
                  </a:cubicBezTo>
                  <a:lnTo>
                    <a:pt x="235822" y="379653"/>
                  </a:lnTo>
                  <a:lnTo>
                    <a:pt x="235822" y="379653"/>
                  </a:lnTo>
                  <a:lnTo>
                    <a:pt x="247388" y="391146"/>
                  </a:lnTo>
                  <a:cubicBezTo>
                    <a:pt x="245460" y="394977"/>
                    <a:pt x="243533" y="396893"/>
                    <a:pt x="241605" y="400724"/>
                  </a:cubicBezTo>
                  <a:cubicBezTo>
                    <a:pt x="181850" y="494588"/>
                    <a:pt x="156791" y="605691"/>
                    <a:pt x="174139" y="714880"/>
                  </a:cubicBezTo>
                  <a:lnTo>
                    <a:pt x="158719" y="718711"/>
                  </a:lnTo>
                  <a:lnTo>
                    <a:pt x="158719" y="718711"/>
                  </a:lnTo>
                  <a:cubicBezTo>
                    <a:pt x="158719" y="720626"/>
                    <a:pt x="156791" y="720626"/>
                    <a:pt x="156791" y="720626"/>
                  </a:cubicBezTo>
                  <a:cubicBezTo>
                    <a:pt x="154864" y="726373"/>
                    <a:pt x="149081" y="730204"/>
                    <a:pt x="143298" y="734035"/>
                  </a:cubicBezTo>
                  <a:cubicBezTo>
                    <a:pt x="122094" y="739782"/>
                    <a:pt x="100891" y="743613"/>
                    <a:pt x="77760" y="745529"/>
                  </a:cubicBezTo>
                  <a:lnTo>
                    <a:pt x="77760" y="745529"/>
                  </a:lnTo>
                  <a:cubicBezTo>
                    <a:pt x="73905" y="745529"/>
                    <a:pt x="70050" y="745529"/>
                    <a:pt x="66194" y="747445"/>
                  </a:cubicBezTo>
                  <a:cubicBezTo>
                    <a:pt x="58484" y="747445"/>
                    <a:pt x="50774" y="749360"/>
                    <a:pt x="43063" y="749360"/>
                  </a:cubicBezTo>
                  <a:cubicBezTo>
                    <a:pt x="41136" y="749360"/>
                    <a:pt x="39208" y="751276"/>
                    <a:pt x="35353" y="751276"/>
                  </a:cubicBezTo>
                  <a:cubicBezTo>
                    <a:pt x="33425" y="751276"/>
                    <a:pt x="33425" y="751276"/>
                    <a:pt x="31498" y="753191"/>
                  </a:cubicBezTo>
                  <a:lnTo>
                    <a:pt x="31498" y="753191"/>
                  </a:lnTo>
                  <a:cubicBezTo>
                    <a:pt x="10294" y="757022"/>
                    <a:pt x="-3199" y="776178"/>
                    <a:pt x="656" y="797250"/>
                  </a:cubicBezTo>
                  <a:cubicBezTo>
                    <a:pt x="656" y="797250"/>
                    <a:pt x="656" y="797250"/>
                    <a:pt x="656" y="797250"/>
                  </a:cubicBezTo>
                  <a:cubicBezTo>
                    <a:pt x="4512" y="814490"/>
                    <a:pt x="21860" y="825983"/>
                    <a:pt x="39208" y="824068"/>
                  </a:cubicBezTo>
                  <a:cubicBezTo>
                    <a:pt x="43063" y="824068"/>
                    <a:pt x="44991" y="824068"/>
                    <a:pt x="48846" y="822152"/>
                  </a:cubicBezTo>
                  <a:lnTo>
                    <a:pt x="48846" y="822152"/>
                  </a:lnTo>
                  <a:cubicBezTo>
                    <a:pt x="50774" y="822152"/>
                    <a:pt x="50774" y="822152"/>
                    <a:pt x="50774" y="820237"/>
                  </a:cubicBezTo>
                  <a:cubicBezTo>
                    <a:pt x="50774" y="818321"/>
                    <a:pt x="56556" y="820237"/>
                    <a:pt x="58484" y="820237"/>
                  </a:cubicBezTo>
                  <a:cubicBezTo>
                    <a:pt x="66194" y="818321"/>
                    <a:pt x="73905" y="814490"/>
                    <a:pt x="79688" y="812574"/>
                  </a:cubicBezTo>
                  <a:cubicBezTo>
                    <a:pt x="83543" y="810659"/>
                    <a:pt x="87398" y="808743"/>
                    <a:pt x="91253" y="808743"/>
                  </a:cubicBezTo>
                  <a:lnTo>
                    <a:pt x="93181" y="808743"/>
                  </a:lnTo>
                  <a:cubicBezTo>
                    <a:pt x="114384" y="801081"/>
                    <a:pt x="133660" y="795334"/>
                    <a:pt x="156791" y="791503"/>
                  </a:cubicBezTo>
                  <a:lnTo>
                    <a:pt x="158719" y="791503"/>
                  </a:lnTo>
                  <a:cubicBezTo>
                    <a:pt x="164501" y="791503"/>
                    <a:pt x="170284" y="793419"/>
                    <a:pt x="174139" y="797250"/>
                  </a:cubicBezTo>
                  <a:cubicBezTo>
                    <a:pt x="176067" y="797250"/>
                    <a:pt x="176067" y="799165"/>
                    <a:pt x="176067" y="799165"/>
                  </a:cubicBezTo>
                  <a:lnTo>
                    <a:pt x="176067" y="799165"/>
                  </a:lnTo>
                  <a:lnTo>
                    <a:pt x="193415" y="797250"/>
                  </a:lnTo>
                  <a:cubicBezTo>
                    <a:pt x="222329" y="885367"/>
                    <a:pt x="276302" y="963905"/>
                    <a:pt x="351478" y="1021373"/>
                  </a:cubicBezTo>
                  <a:cubicBezTo>
                    <a:pt x="368826" y="1034782"/>
                    <a:pt x="384247" y="1046276"/>
                    <a:pt x="403522" y="1055854"/>
                  </a:cubicBezTo>
                  <a:lnTo>
                    <a:pt x="393885" y="1069263"/>
                  </a:lnTo>
                  <a:lnTo>
                    <a:pt x="393885" y="1069263"/>
                  </a:lnTo>
                  <a:cubicBezTo>
                    <a:pt x="393885" y="1071178"/>
                    <a:pt x="395812" y="1071178"/>
                    <a:pt x="395812" y="1071178"/>
                  </a:cubicBezTo>
                  <a:cubicBezTo>
                    <a:pt x="399667" y="1076925"/>
                    <a:pt x="399667" y="1084587"/>
                    <a:pt x="397740" y="1090334"/>
                  </a:cubicBezTo>
                  <a:cubicBezTo>
                    <a:pt x="390029" y="1109490"/>
                    <a:pt x="378464" y="1128646"/>
                    <a:pt x="366898" y="1145886"/>
                  </a:cubicBezTo>
                  <a:lnTo>
                    <a:pt x="366898" y="1147801"/>
                  </a:lnTo>
                  <a:cubicBezTo>
                    <a:pt x="364971" y="1151633"/>
                    <a:pt x="363043" y="1153548"/>
                    <a:pt x="359188" y="1157379"/>
                  </a:cubicBezTo>
                  <a:cubicBezTo>
                    <a:pt x="355333" y="1161211"/>
                    <a:pt x="351478" y="1168873"/>
                    <a:pt x="345695" y="1176535"/>
                  </a:cubicBezTo>
                  <a:cubicBezTo>
                    <a:pt x="343767" y="1178451"/>
                    <a:pt x="343767" y="1180366"/>
                    <a:pt x="341840" y="1182282"/>
                  </a:cubicBezTo>
                  <a:cubicBezTo>
                    <a:pt x="341840" y="1182282"/>
                    <a:pt x="341840" y="1184198"/>
                    <a:pt x="339912" y="1184198"/>
                  </a:cubicBezTo>
                  <a:lnTo>
                    <a:pt x="339912" y="1184198"/>
                  </a:lnTo>
                  <a:cubicBezTo>
                    <a:pt x="330274" y="1203353"/>
                    <a:pt x="337984" y="1226340"/>
                    <a:pt x="355333" y="1235918"/>
                  </a:cubicBezTo>
                  <a:cubicBezTo>
                    <a:pt x="359188" y="1237834"/>
                    <a:pt x="364971" y="1239750"/>
                    <a:pt x="368826" y="1239750"/>
                  </a:cubicBezTo>
                  <a:cubicBezTo>
                    <a:pt x="384247" y="1239750"/>
                    <a:pt x="397740" y="1230172"/>
                    <a:pt x="405450" y="1216762"/>
                  </a:cubicBezTo>
                  <a:lnTo>
                    <a:pt x="405450" y="1216762"/>
                  </a:lnTo>
                  <a:cubicBezTo>
                    <a:pt x="405450" y="1216762"/>
                    <a:pt x="405450" y="1214847"/>
                    <a:pt x="407378" y="1214847"/>
                  </a:cubicBezTo>
                  <a:cubicBezTo>
                    <a:pt x="407378" y="1212931"/>
                    <a:pt x="409305" y="1211016"/>
                    <a:pt x="411233" y="1209100"/>
                  </a:cubicBezTo>
                  <a:cubicBezTo>
                    <a:pt x="413160" y="1201438"/>
                    <a:pt x="417016" y="1195691"/>
                    <a:pt x="418943" y="1188029"/>
                  </a:cubicBezTo>
                  <a:lnTo>
                    <a:pt x="422798" y="1176535"/>
                  </a:lnTo>
                  <a:lnTo>
                    <a:pt x="422798" y="1176535"/>
                  </a:lnTo>
                  <a:cubicBezTo>
                    <a:pt x="428581" y="1155464"/>
                    <a:pt x="438219" y="1136308"/>
                    <a:pt x="447857" y="1117152"/>
                  </a:cubicBezTo>
                  <a:cubicBezTo>
                    <a:pt x="451712" y="1111405"/>
                    <a:pt x="457495" y="1107574"/>
                    <a:pt x="463278" y="1105659"/>
                  </a:cubicBezTo>
                  <a:cubicBezTo>
                    <a:pt x="465205" y="1105659"/>
                    <a:pt x="465205" y="1105659"/>
                    <a:pt x="465205" y="1103743"/>
                  </a:cubicBezTo>
                  <a:lnTo>
                    <a:pt x="465205" y="1103743"/>
                  </a:lnTo>
                  <a:lnTo>
                    <a:pt x="472916" y="1088418"/>
                  </a:lnTo>
                  <a:cubicBezTo>
                    <a:pt x="526888" y="1109490"/>
                    <a:pt x="582788" y="1119068"/>
                    <a:pt x="640616" y="1119068"/>
                  </a:cubicBezTo>
                  <a:cubicBezTo>
                    <a:pt x="675313" y="1119068"/>
                    <a:pt x="710009" y="1115237"/>
                    <a:pt x="744706" y="1105659"/>
                  </a:cubicBezTo>
                  <a:cubicBezTo>
                    <a:pt x="765909" y="1101827"/>
                    <a:pt x="787113" y="1094165"/>
                    <a:pt x="806389" y="1088418"/>
                  </a:cubicBezTo>
                  <a:lnTo>
                    <a:pt x="814099" y="1101827"/>
                  </a:lnTo>
                  <a:lnTo>
                    <a:pt x="814099" y="1101827"/>
                  </a:lnTo>
                  <a:cubicBezTo>
                    <a:pt x="816027" y="1101827"/>
                    <a:pt x="816027" y="1101827"/>
                    <a:pt x="816027" y="1103743"/>
                  </a:cubicBezTo>
                  <a:cubicBezTo>
                    <a:pt x="821809" y="1105659"/>
                    <a:pt x="827592" y="1109490"/>
                    <a:pt x="831447" y="1115237"/>
                  </a:cubicBezTo>
                  <a:cubicBezTo>
                    <a:pt x="841085" y="1134392"/>
                    <a:pt x="850723" y="1153548"/>
                    <a:pt x="856506" y="1174620"/>
                  </a:cubicBezTo>
                  <a:lnTo>
                    <a:pt x="856506" y="1176535"/>
                  </a:lnTo>
                  <a:lnTo>
                    <a:pt x="860361" y="1188029"/>
                  </a:lnTo>
                  <a:cubicBezTo>
                    <a:pt x="862289" y="1195691"/>
                    <a:pt x="864216" y="1203353"/>
                    <a:pt x="868071" y="1209100"/>
                  </a:cubicBezTo>
                  <a:cubicBezTo>
                    <a:pt x="869999" y="1211016"/>
                    <a:pt x="869999" y="1212931"/>
                    <a:pt x="871927" y="1214847"/>
                  </a:cubicBezTo>
                  <a:cubicBezTo>
                    <a:pt x="871927" y="1214847"/>
                    <a:pt x="871927" y="1216762"/>
                    <a:pt x="873854" y="1216762"/>
                  </a:cubicBezTo>
                  <a:lnTo>
                    <a:pt x="873854" y="1216762"/>
                  </a:lnTo>
                  <a:cubicBezTo>
                    <a:pt x="881565" y="1230172"/>
                    <a:pt x="895058" y="1239750"/>
                    <a:pt x="910478" y="1239750"/>
                  </a:cubicBezTo>
                  <a:cubicBezTo>
                    <a:pt x="916261" y="1239750"/>
                    <a:pt x="920116" y="1237834"/>
                    <a:pt x="925899" y="1235918"/>
                  </a:cubicBezTo>
                  <a:cubicBezTo>
                    <a:pt x="933609" y="1232087"/>
                    <a:pt x="941320" y="1224425"/>
                    <a:pt x="943247" y="1214847"/>
                  </a:cubicBezTo>
                  <a:cubicBezTo>
                    <a:pt x="945175" y="1205269"/>
                    <a:pt x="945175" y="1195691"/>
                    <a:pt x="941320" y="1186113"/>
                  </a:cubicBezTo>
                  <a:lnTo>
                    <a:pt x="941320" y="1186113"/>
                  </a:lnTo>
                  <a:cubicBezTo>
                    <a:pt x="941320" y="1184198"/>
                    <a:pt x="939392" y="1184198"/>
                    <a:pt x="939392" y="1184198"/>
                  </a:cubicBezTo>
                  <a:cubicBezTo>
                    <a:pt x="939392" y="1182282"/>
                    <a:pt x="937465" y="1180366"/>
                    <a:pt x="935537" y="1178451"/>
                  </a:cubicBezTo>
                  <a:cubicBezTo>
                    <a:pt x="931682" y="1170789"/>
                    <a:pt x="927827" y="1165042"/>
                    <a:pt x="922044" y="1159295"/>
                  </a:cubicBezTo>
                  <a:cubicBezTo>
                    <a:pt x="920116" y="1155464"/>
                    <a:pt x="918189" y="1153548"/>
                    <a:pt x="914334" y="1149717"/>
                  </a:cubicBezTo>
                  <a:lnTo>
                    <a:pt x="914334" y="1145886"/>
                  </a:lnTo>
                  <a:cubicBezTo>
                    <a:pt x="900840" y="1128646"/>
                    <a:pt x="891202" y="1109490"/>
                    <a:pt x="883492" y="1090334"/>
                  </a:cubicBezTo>
                  <a:cubicBezTo>
                    <a:pt x="881565" y="1084587"/>
                    <a:pt x="881565" y="1076925"/>
                    <a:pt x="885420" y="1071178"/>
                  </a:cubicBezTo>
                  <a:cubicBezTo>
                    <a:pt x="885420" y="1069263"/>
                    <a:pt x="887347" y="1069263"/>
                    <a:pt x="887347" y="1069263"/>
                  </a:cubicBezTo>
                  <a:lnTo>
                    <a:pt x="887347" y="1069263"/>
                  </a:lnTo>
                  <a:lnTo>
                    <a:pt x="881565" y="1053938"/>
                  </a:lnTo>
                  <a:cubicBezTo>
                    <a:pt x="979872" y="994555"/>
                    <a:pt x="1055048" y="902607"/>
                    <a:pt x="1089744" y="793419"/>
                  </a:cubicBezTo>
                  <a:lnTo>
                    <a:pt x="1105165" y="795334"/>
                  </a:lnTo>
                  <a:lnTo>
                    <a:pt x="1105165" y="795334"/>
                  </a:lnTo>
                  <a:cubicBezTo>
                    <a:pt x="1107093" y="795334"/>
                    <a:pt x="1107093" y="793419"/>
                    <a:pt x="1107093" y="793419"/>
                  </a:cubicBezTo>
                  <a:cubicBezTo>
                    <a:pt x="1110948" y="789587"/>
                    <a:pt x="1116730" y="787672"/>
                    <a:pt x="1122513" y="787672"/>
                  </a:cubicBezTo>
                  <a:lnTo>
                    <a:pt x="1124441" y="787672"/>
                  </a:lnTo>
                  <a:cubicBezTo>
                    <a:pt x="1145644" y="791503"/>
                    <a:pt x="1166848" y="797250"/>
                    <a:pt x="1186124" y="804912"/>
                  </a:cubicBezTo>
                  <a:lnTo>
                    <a:pt x="1188051" y="804912"/>
                  </a:lnTo>
                  <a:cubicBezTo>
                    <a:pt x="1191906" y="806828"/>
                    <a:pt x="1195762" y="808743"/>
                    <a:pt x="1199617" y="808743"/>
                  </a:cubicBezTo>
                  <a:cubicBezTo>
                    <a:pt x="1207327" y="812574"/>
                    <a:pt x="1213110" y="816406"/>
                    <a:pt x="1220820" y="818321"/>
                  </a:cubicBezTo>
                  <a:cubicBezTo>
                    <a:pt x="1222748" y="818321"/>
                    <a:pt x="1224675" y="820237"/>
                    <a:pt x="1228531" y="820237"/>
                  </a:cubicBezTo>
                  <a:cubicBezTo>
                    <a:pt x="1230458" y="820237"/>
                    <a:pt x="1230458" y="820237"/>
                    <a:pt x="1232386" y="822152"/>
                  </a:cubicBezTo>
                  <a:lnTo>
                    <a:pt x="1232386" y="822152"/>
                  </a:lnTo>
                  <a:cubicBezTo>
                    <a:pt x="1236241" y="824068"/>
                    <a:pt x="1238169" y="824068"/>
                    <a:pt x="1242024" y="824068"/>
                  </a:cubicBezTo>
                  <a:cubicBezTo>
                    <a:pt x="1259372" y="824068"/>
                    <a:pt x="1274793" y="812574"/>
                    <a:pt x="1280576" y="797250"/>
                  </a:cubicBezTo>
                  <a:cubicBezTo>
                    <a:pt x="1278648" y="776178"/>
                    <a:pt x="1263227" y="760854"/>
                    <a:pt x="1245879" y="757022"/>
                  </a:cubicBezTo>
                  <a:close/>
                  <a:moveTo>
                    <a:pt x="688806" y="697639"/>
                  </a:moveTo>
                  <a:lnTo>
                    <a:pt x="636761" y="722542"/>
                  </a:lnTo>
                  <a:lnTo>
                    <a:pt x="584716" y="697639"/>
                  </a:lnTo>
                  <a:lnTo>
                    <a:pt x="571223" y="642087"/>
                  </a:lnTo>
                  <a:lnTo>
                    <a:pt x="607847" y="596113"/>
                  </a:lnTo>
                  <a:lnTo>
                    <a:pt x="665675" y="596113"/>
                  </a:lnTo>
                  <a:lnTo>
                    <a:pt x="702299" y="642087"/>
                  </a:lnTo>
                  <a:lnTo>
                    <a:pt x="688806" y="697639"/>
                  </a:lnTo>
                  <a:close/>
                  <a:moveTo>
                    <a:pt x="1003003" y="573126"/>
                  </a:moveTo>
                  <a:cubicBezTo>
                    <a:pt x="1012641" y="613354"/>
                    <a:pt x="1014568" y="653581"/>
                    <a:pt x="1010713" y="693808"/>
                  </a:cubicBezTo>
                  <a:lnTo>
                    <a:pt x="827592" y="642087"/>
                  </a:lnTo>
                  <a:lnTo>
                    <a:pt x="827592" y="642087"/>
                  </a:lnTo>
                  <a:cubicBezTo>
                    <a:pt x="810244" y="638256"/>
                    <a:pt x="800606" y="621016"/>
                    <a:pt x="804461" y="603776"/>
                  </a:cubicBezTo>
                  <a:cubicBezTo>
                    <a:pt x="806389" y="598029"/>
                    <a:pt x="808316" y="594198"/>
                    <a:pt x="812171" y="590367"/>
                  </a:cubicBezTo>
                  <a:lnTo>
                    <a:pt x="956741" y="460107"/>
                  </a:lnTo>
                  <a:cubicBezTo>
                    <a:pt x="977944" y="494588"/>
                    <a:pt x="993365" y="532899"/>
                    <a:pt x="1003003" y="573126"/>
                  </a:cubicBezTo>
                  <a:close/>
                  <a:moveTo>
                    <a:pt x="898913" y="389230"/>
                  </a:moveTo>
                  <a:lnTo>
                    <a:pt x="740851" y="500334"/>
                  </a:lnTo>
                  <a:cubicBezTo>
                    <a:pt x="727357" y="507997"/>
                    <a:pt x="708082" y="506081"/>
                    <a:pt x="698444" y="492672"/>
                  </a:cubicBezTo>
                  <a:cubicBezTo>
                    <a:pt x="694588" y="488841"/>
                    <a:pt x="692661" y="485010"/>
                    <a:pt x="692661" y="479263"/>
                  </a:cubicBezTo>
                  <a:lnTo>
                    <a:pt x="681095" y="285789"/>
                  </a:lnTo>
                  <a:cubicBezTo>
                    <a:pt x="765909" y="295367"/>
                    <a:pt x="841085" y="331763"/>
                    <a:pt x="898913" y="389230"/>
                  </a:cubicBezTo>
                  <a:lnTo>
                    <a:pt x="898913" y="389230"/>
                  </a:lnTo>
                  <a:close/>
                  <a:moveTo>
                    <a:pt x="550019" y="291536"/>
                  </a:moveTo>
                  <a:lnTo>
                    <a:pt x="588571" y="283873"/>
                  </a:lnTo>
                  <a:lnTo>
                    <a:pt x="578933" y="475432"/>
                  </a:lnTo>
                  <a:lnTo>
                    <a:pt x="578933" y="475432"/>
                  </a:lnTo>
                  <a:cubicBezTo>
                    <a:pt x="578933" y="492672"/>
                    <a:pt x="563512" y="506081"/>
                    <a:pt x="546164" y="506081"/>
                  </a:cubicBezTo>
                  <a:cubicBezTo>
                    <a:pt x="540381" y="506081"/>
                    <a:pt x="536526" y="504165"/>
                    <a:pt x="530743" y="502250"/>
                  </a:cubicBezTo>
                  <a:lnTo>
                    <a:pt x="370753" y="389230"/>
                  </a:lnTo>
                  <a:cubicBezTo>
                    <a:pt x="420871" y="341341"/>
                    <a:pt x="482554" y="306860"/>
                    <a:pt x="550019" y="291536"/>
                  </a:cubicBezTo>
                  <a:close/>
                  <a:moveTo>
                    <a:pt x="314853" y="460107"/>
                  </a:moveTo>
                  <a:lnTo>
                    <a:pt x="457495" y="586536"/>
                  </a:lnTo>
                  <a:lnTo>
                    <a:pt x="457495" y="586536"/>
                  </a:lnTo>
                  <a:cubicBezTo>
                    <a:pt x="470988" y="598029"/>
                    <a:pt x="472916" y="617185"/>
                    <a:pt x="461350" y="630594"/>
                  </a:cubicBezTo>
                  <a:cubicBezTo>
                    <a:pt x="457495" y="636341"/>
                    <a:pt x="453640" y="638256"/>
                    <a:pt x="445929" y="640172"/>
                  </a:cubicBezTo>
                  <a:lnTo>
                    <a:pt x="258953" y="693808"/>
                  </a:lnTo>
                  <a:cubicBezTo>
                    <a:pt x="253171" y="613354"/>
                    <a:pt x="272446" y="530984"/>
                    <a:pt x="314853" y="460107"/>
                  </a:cubicBezTo>
                  <a:close/>
                  <a:moveTo>
                    <a:pt x="282084" y="783841"/>
                  </a:moveTo>
                  <a:lnTo>
                    <a:pt x="472916" y="751276"/>
                  </a:lnTo>
                  <a:cubicBezTo>
                    <a:pt x="488336" y="751276"/>
                    <a:pt x="503757" y="760854"/>
                    <a:pt x="505685" y="776178"/>
                  </a:cubicBezTo>
                  <a:cubicBezTo>
                    <a:pt x="507612" y="781925"/>
                    <a:pt x="507612" y="789587"/>
                    <a:pt x="503757" y="795334"/>
                  </a:cubicBezTo>
                  <a:lnTo>
                    <a:pt x="503757" y="795334"/>
                  </a:lnTo>
                  <a:lnTo>
                    <a:pt x="430509" y="971568"/>
                  </a:lnTo>
                  <a:cubicBezTo>
                    <a:pt x="363043" y="927509"/>
                    <a:pt x="309071" y="860464"/>
                    <a:pt x="282084" y="783841"/>
                  </a:cubicBezTo>
                  <a:close/>
                  <a:moveTo>
                    <a:pt x="719647" y="1021373"/>
                  </a:moveTo>
                  <a:cubicBezTo>
                    <a:pt x="692661" y="1027120"/>
                    <a:pt x="665675" y="1030951"/>
                    <a:pt x="636761" y="1030951"/>
                  </a:cubicBezTo>
                  <a:cubicBezTo>
                    <a:pt x="596281" y="1030951"/>
                    <a:pt x="553874" y="1023289"/>
                    <a:pt x="515323" y="1011795"/>
                  </a:cubicBezTo>
                  <a:lnTo>
                    <a:pt x="609775" y="841308"/>
                  </a:lnTo>
                  <a:cubicBezTo>
                    <a:pt x="619412" y="829815"/>
                    <a:pt x="634833" y="825983"/>
                    <a:pt x="648326" y="833646"/>
                  </a:cubicBezTo>
                  <a:cubicBezTo>
                    <a:pt x="654109" y="837477"/>
                    <a:pt x="657964" y="841308"/>
                    <a:pt x="663747" y="847055"/>
                  </a:cubicBezTo>
                  <a:lnTo>
                    <a:pt x="663747" y="847055"/>
                  </a:lnTo>
                  <a:lnTo>
                    <a:pt x="756271" y="1013711"/>
                  </a:lnTo>
                  <a:cubicBezTo>
                    <a:pt x="744706" y="1015626"/>
                    <a:pt x="733140" y="1017542"/>
                    <a:pt x="719647" y="1021373"/>
                  </a:cubicBezTo>
                  <a:close/>
                  <a:moveTo>
                    <a:pt x="954813" y="854717"/>
                  </a:moveTo>
                  <a:cubicBezTo>
                    <a:pt x="925899" y="900691"/>
                    <a:pt x="885420" y="940918"/>
                    <a:pt x="839158" y="969652"/>
                  </a:cubicBezTo>
                  <a:lnTo>
                    <a:pt x="763982" y="789587"/>
                  </a:lnTo>
                  <a:cubicBezTo>
                    <a:pt x="760126" y="774263"/>
                    <a:pt x="767837" y="758938"/>
                    <a:pt x="781330" y="753191"/>
                  </a:cubicBezTo>
                  <a:cubicBezTo>
                    <a:pt x="787113" y="751276"/>
                    <a:pt x="792895" y="749360"/>
                    <a:pt x="798678" y="749360"/>
                  </a:cubicBezTo>
                  <a:lnTo>
                    <a:pt x="991437" y="781925"/>
                  </a:lnTo>
                  <a:cubicBezTo>
                    <a:pt x="981799" y="808743"/>
                    <a:pt x="970234" y="833646"/>
                    <a:pt x="954813" y="854717"/>
                  </a:cubicBezTo>
                  <a:close/>
                </a:path>
              </a:pathLst>
            </a:custGeom>
            <a:solidFill>
              <a:srgbClr val="FFFFFF"/>
            </a:solidFill>
            <a:ln w="19276"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A98F15CC-1BAB-3B11-9809-787146FF0807}"/>
              </a:ext>
            </a:extLst>
          </p:cNvPr>
          <p:cNvSpPr/>
          <p:nvPr/>
        </p:nvSpPr>
        <p:spPr>
          <a:xfrm>
            <a:off x="-5772304" y="3102901"/>
            <a:ext cx="4104371" cy="609139"/>
          </a:xfrm>
          <a:custGeom>
            <a:avLst/>
            <a:gdLst>
              <a:gd name="connsiteX0" fmla="*/ 7126297 w 7436960"/>
              <a:gd name="connsiteY0" fmla="*/ 929058 h 1103735"/>
              <a:gd name="connsiteX1" fmla="*/ 7207255 w 7436960"/>
              <a:gd name="connsiteY1" fmla="*/ 917564 h 1103735"/>
              <a:gd name="connsiteX2" fmla="*/ 7230386 w 7436960"/>
              <a:gd name="connsiteY2" fmla="*/ 875422 h 1103735"/>
              <a:gd name="connsiteX3" fmla="*/ 7199545 w 7436960"/>
              <a:gd name="connsiteY3" fmla="*/ 833279 h 1103735"/>
              <a:gd name="connsiteX4" fmla="*/ 7105093 w 7436960"/>
              <a:gd name="connsiteY4" fmla="*/ 791136 h 1103735"/>
              <a:gd name="connsiteX5" fmla="*/ 7016424 w 7436960"/>
              <a:gd name="connsiteY5" fmla="*/ 752824 h 1103735"/>
              <a:gd name="connsiteX6" fmla="*/ 6948958 w 7436960"/>
              <a:gd name="connsiteY6" fmla="*/ 706850 h 1103735"/>
              <a:gd name="connsiteX7" fmla="*/ 6906551 w 7436960"/>
              <a:gd name="connsiteY7" fmla="*/ 641720 h 1103735"/>
              <a:gd name="connsiteX8" fmla="*/ 6891131 w 7436960"/>
              <a:gd name="connsiteY8" fmla="*/ 551688 h 1103735"/>
              <a:gd name="connsiteX9" fmla="*/ 6968234 w 7436960"/>
              <a:gd name="connsiteY9" fmla="*/ 388863 h 1103735"/>
              <a:gd name="connsiteX10" fmla="*/ 7178341 w 7436960"/>
              <a:gd name="connsiteY10" fmla="*/ 329480 h 1103735"/>
              <a:gd name="connsiteX11" fmla="*/ 7307490 w 7436960"/>
              <a:gd name="connsiteY11" fmla="*/ 342889 h 1103735"/>
              <a:gd name="connsiteX12" fmla="*/ 7405797 w 7436960"/>
              <a:gd name="connsiteY12" fmla="*/ 367792 h 1103735"/>
              <a:gd name="connsiteX13" fmla="*/ 7369173 w 7436960"/>
              <a:gd name="connsiteY13" fmla="*/ 530617 h 1103735"/>
              <a:gd name="connsiteX14" fmla="*/ 7290142 w 7436960"/>
              <a:gd name="connsiteY14" fmla="*/ 507630 h 1103735"/>
              <a:gd name="connsiteX15" fmla="*/ 7195690 w 7436960"/>
              <a:gd name="connsiteY15" fmla="*/ 498052 h 1103735"/>
              <a:gd name="connsiteX16" fmla="*/ 7097383 w 7436960"/>
              <a:gd name="connsiteY16" fmla="*/ 551688 h 1103735"/>
              <a:gd name="connsiteX17" fmla="*/ 7101238 w 7436960"/>
              <a:gd name="connsiteY17" fmla="*/ 574675 h 1103735"/>
              <a:gd name="connsiteX18" fmla="*/ 7118586 w 7436960"/>
              <a:gd name="connsiteY18" fmla="*/ 593831 h 1103735"/>
              <a:gd name="connsiteX19" fmla="*/ 7151355 w 7436960"/>
              <a:gd name="connsiteY19" fmla="*/ 612987 h 1103735"/>
              <a:gd name="connsiteX20" fmla="*/ 7207255 w 7436960"/>
              <a:gd name="connsiteY20" fmla="*/ 635974 h 1103735"/>
              <a:gd name="connsiteX21" fmla="*/ 7319056 w 7436960"/>
              <a:gd name="connsiteY21" fmla="*/ 685779 h 1103735"/>
              <a:gd name="connsiteX22" fmla="*/ 7388448 w 7436960"/>
              <a:gd name="connsiteY22" fmla="*/ 739415 h 1103735"/>
              <a:gd name="connsiteX23" fmla="*/ 7425073 w 7436960"/>
              <a:gd name="connsiteY23" fmla="*/ 802629 h 1103735"/>
              <a:gd name="connsiteX24" fmla="*/ 7436638 w 7436960"/>
              <a:gd name="connsiteY24" fmla="*/ 883084 h 1103735"/>
              <a:gd name="connsiteX25" fmla="*/ 7353752 w 7436960"/>
              <a:gd name="connsiteY25" fmla="*/ 1047824 h 1103735"/>
              <a:gd name="connsiteX26" fmla="*/ 7122441 w 7436960"/>
              <a:gd name="connsiteY26" fmla="*/ 1103376 h 1103735"/>
              <a:gd name="connsiteX27" fmla="*/ 6958596 w 7436960"/>
              <a:gd name="connsiteY27" fmla="*/ 1086136 h 1103735"/>
              <a:gd name="connsiteX28" fmla="*/ 6869927 w 7436960"/>
              <a:gd name="connsiteY28" fmla="*/ 1059318 h 1103735"/>
              <a:gd name="connsiteX29" fmla="*/ 6904624 w 7436960"/>
              <a:gd name="connsiteY29" fmla="*/ 890746 h 1103735"/>
              <a:gd name="connsiteX30" fmla="*/ 7012569 w 7436960"/>
              <a:gd name="connsiteY30" fmla="*/ 923311 h 1103735"/>
              <a:gd name="connsiteX31" fmla="*/ 7126297 w 7436960"/>
              <a:gd name="connsiteY31" fmla="*/ 929058 h 1103735"/>
              <a:gd name="connsiteX32" fmla="*/ 6064195 w 7436960"/>
              <a:gd name="connsiteY32" fmla="*/ 718344 h 1103735"/>
              <a:gd name="connsiteX33" fmla="*/ 6093109 w 7436960"/>
              <a:gd name="connsiteY33" fmla="*/ 549772 h 1103735"/>
              <a:gd name="connsiteX34" fmla="*/ 6172140 w 7436960"/>
              <a:gd name="connsiteY34" fmla="*/ 427175 h 1103735"/>
              <a:gd name="connsiteX35" fmla="*/ 6283940 w 7436960"/>
              <a:gd name="connsiteY35" fmla="*/ 354383 h 1103735"/>
              <a:gd name="connsiteX36" fmla="*/ 6415016 w 7436960"/>
              <a:gd name="connsiteY36" fmla="*/ 329480 h 1103735"/>
              <a:gd name="connsiteX37" fmla="*/ 6661748 w 7436960"/>
              <a:gd name="connsiteY37" fmla="*/ 425260 h 1103735"/>
              <a:gd name="connsiteX38" fmla="*/ 6752344 w 7436960"/>
              <a:gd name="connsiteY38" fmla="*/ 704935 h 1103735"/>
              <a:gd name="connsiteX39" fmla="*/ 6750417 w 7436960"/>
              <a:gd name="connsiteY39" fmla="*/ 745162 h 1103735"/>
              <a:gd name="connsiteX40" fmla="*/ 6748489 w 7436960"/>
              <a:gd name="connsiteY40" fmla="*/ 783474 h 1103735"/>
              <a:gd name="connsiteX41" fmla="*/ 6278158 w 7436960"/>
              <a:gd name="connsiteY41" fmla="*/ 783474 h 1103735"/>
              <a:gd name="connsiteX42" fmla="*/ 6337912 w 7436960"/>
              <a:gd name="connsiteY42" fmla="*/ 885000 h 1103735"/>
              <a:gd name="connsiteX43" fmla="*/ 6480554 w 7436960"/>
              <a:gd name="connsiteY43" fmla="*/ 923311 h 1103735"/>
              <a:gd name="connsiteX44" fmla="*/ 6592354 w 7436960"/>
              <a:gd name="connsiteY44" fmla="*/ 913733 h 1103735"/>
              <a:gd name="connsiteX45" fmla="*/ 6682951 w 7436960"/>
              <a:gd name="connsiteY45" fmla="*/ 885000 h 1103735"/>
              <a:gd name="connsiteX46" fmla="*/ 6711865 w 7436960"/>
              <a:gd name="connsiteY46" fmla="*/ 1053571 h 1103735"/>
              <a:gd name="connsiteX47" fmla="*/ 6667530 w 7436960"/>
              <a:gd name="connsiteY47" fmla="*/ 1070811 h 1103735"/>
              <a:gd name="connsiteX48" fmla="*/ 6603920 w 7436960"/>
              <a:gd name="connsiteY48" fmla="*/ 1084220 h 1103735"/>
              <a:gd name="connsiteX49" fmla="*/ 6530671 w 7436960"/>
              <a:gd name="connsiteY49" fmla="*/ 1095714 h 1103735"/>
              <a:gd name="connsiteX50" fmla="*/ 6451641 w 7436960"/>
              <a:gd name="connsiteY50" fmla="*/ 1099545 h 1103735"/>
              <a:gd name="connsiteX51" fmla="*/ 6278158 w 7436960"/>
              <a:gd name="connsiteY51" fmla="*/ 1070811 h 1103735"/>
              <a:gd name="connsiteX52" fmla="*/ 6156719 w 7436960"/>
              <a:gd name="connsiteY52" fmla="*/ 992272 h 1103735"/>
              <a:gd name="connsiteX53" fmla="*/ 6085399 w 7436960"/>
              <a:gd name="connsiteY53" fmla="*/ 871590 h 1103735"/>
              <a:gd name="connsiteX54" fmla="*/ 6064195 w 7436960"/>
              <a:gd name="connsiteY54" fmla="*/ 718344 h 1103735"/>
              <a:gd name="connsiteX55" fmla="*/ 6551875 w 7436960"/>
              <a:gd name="connsiteY55" fmla="*/ 639805 h 1103735"/>
              <a:gd name="connsiteX56" fmla="*/ 6542237 w 7436960"/>
              <a:gd name="connsiteY56" fmla="*/ 588084 h 1103735"/>
              <a:gd name="connsiteX57" fmla="*/ 6519106 w 7436960"/>
              <a:gd name="connsiteY57" fmla="*/ 544026 h 1103735"/>
              <a:gd name="connsiteX58" fmla="*/ 6478627 w 7436960"/>
              <a:gd name="connsiteY58" fmla="*/ 511461 h 1103735"/>
              <a:gd name="connsiteX59" fmla="*/ 6418871 w 7436960"/>
              <a:gd name="connsiteY59" fmla="*/ 498052 h 1103735"/>
              <a:gd name="connsiteX60" fmla="*/ 6359116 w 7436960"/>
              <a:gd name="connsiteY60" fmla="*/ 511461 h 1103735"/>
              <a:gd name="connsiteX61" fmla="*/ 6316709 w 7436960"/>
              <a:gd name="connsiteY61" fmla="*/ 542110 h 1103735"/>
              <a:gd name="connsiteX62" fmla="*/ 6289723 w 7436960"/>
              <a:gd name="connsiteY62" fmla="*/ 588084 h 1103735"/>
              <a:gd name="connsiteX63" fmla="*/ 6278158 w 7436960"/>
              <a:gd name="connsiteY63" fmla="*/ 639805 h 1103735"/>
              <a:gd name="connsiteX64" fmla="*/ 6551875 w 7436960"/>
              <a:gd name="connsiteY64" fmla="*/ 639805 h 1103735"/>
              <a:gd name="connsiteX65" fmla="*/ 5499411 w 7436960"/>
              <a:gd name="connsiteY65" fmla="*/ 164740 h 1103735"/>
              <a:gd name="connsiteX66" fmla="*/ 5707591 w 7436960"/>
              <a:gd name="connsiteY66" fmla="*/ 132175 h 1103735"/>
              <a:gd name="connsiteX67" fmla="*/ 5707591 w 7436960"/>
              <a:gd name="connsiteY67" fmla="*/ 346721 h 1103735"/>
              <a:gd name="connsiteX68" fmla="*/ 5958178 w 7436960"/>
              <a:gd name="connsiteY68" fmla="*/ 346721 h 1103735"/>
              <a:gd name="connsiteX69" fmla="*/ 5958178 w 7436960"/>
              <a:gd name="connsiteY69" fmla="*/ 519123 h 1103735"/>
              <a:gd name="connsiteX70" fmla="*/ 5707591 w 7436960"/>
              <a:gd name="connsiteY70" fmla="*/ 519123 h 1103735"/>
              <a:gd name="connsiteX71" fmla="*/ 5707591 w 7436960"/>
              <a:gd name="connsiteY71" fmla="*/ 775811 h 1103735"/>
              <a:gd name="connsiteX72" fmla="*/ 5730722 w 7436960"/>
              <a:gd name="connsiteY72" fmla="*/ 879253 h 1103735"/>
              <a:gd name="connsiteX73" fmla="*/ 5825174 w 7436960"/>
              <a:gd name="connsiteY73" fmla="*/ 917564 h 1103735"/>
              <a:gd name="connsiteX74" fmla="*/ 5892640 w 7436960"/>
              <a:gd name="connsiteY74" fmla="*/ 911818 h 1103735"/>
              <a:gd name="connsiteX75" fmla="*/ 5958178 w 7436960"/>
              <a:gd name="connsiteY75" fmla="*/ 894577 h 1103735"/>
              <a:gd name="connsiteX76" fmla="*/ 5987092 w 7436960"/>
              <a:gd name="connsiteY76" fmla="*/ 1055486 h 1103735"/>
              <a:gd name="connsiteX77" fmla="*/ 5902278 w 7436960"/>
              <a:gd name="connsiteY77" fmla="*/ 1082305 h 1103735"/>
              <a:gd name="connsiteX78" fmla="*/ 5788550 w 7436960"/>
              <a:gd name="connsiteY78" fmla="*/ 1093798 h 1103735"/>
              <a:gd name="connsiteX79" fmla="*/ 5647836 w 7436960"/>
              <a:gd name="connsiteY79" fmla="*/ 1070811 h 1103735"/>
              <a:gd name="connsiteX80" fmla="*/ 5559167 w 7436960"/>
              <a:gd name="connsiteY80" fmla="*/ 1007597 h 1103735"/>
              <a:gd name="connsiteX81" fmla="*/ 5510977 w 7436960"/>
              <a:gd name="connsiteY81" fmla="*/ 907987 h 1103735"/>
              <a:gd name="connsiteX82" fmla="*/ 5499411 w 7436960"/>
              <a:gd name="connsiteY82" fmla="*/ 779642 h 1103735"/>
              <a:gd name="connsiteX83" fmla="*/ 5499411 w 7436960"/>
              <a:gd name="connsiteY83" fmla="*/ 164740 h 1103735"/>
              <a:gd name="connsiteX84" fmla="*/ 4657055 w 7436960"/>
              <a:gd name="connsiteY84" fmla="*/ 718344 h 1103735"/>
              <a:gd name="connsiteX85" fmla="*/ 4685969 w 7436960"/>
              <a:gd name="connsiteY85" fmla="*/ 549772 h 1103735"/>
              <a:gd name="connsiteX86" fmla="*/ 4765000 w 7436960"/>
              <a:gd name="connsiteY86" fmla="*/ 427175 h 1103735"/>
              <a:gd name="connsiteX87" fmla="*/ 4876800 w 7436960"/>
              <a:gd name="connsiteY87" fmla="*/ 354383 h 1103735"/>
              <a:gd name="connsiteX88" fmla="*/ 5007876 w 7436960"/>
              <a:gd name="connsiteY88" fmla="*/ 329480 h 1103735"/>
              <a:gd name="connsiteX89" fmla="*/ 5254608 w 7436960"/>
              <a:gd name="connsiteY89" fmla="*/ 425260 h 1103735"/>
              <a:gd name="connsiteX90" fmla="*/ 5345204 w 7436960"/>
              <a:gd name="connsiteY90" fmla="*/ 704935 h 1103735"/>
              <a:gd name="connsiteX91" fmla="*/ 5343277 w 7436960"/>
              <a:gd name="connsiteY91" fmla="*/ 745162 h 1103735"/>
              <a:gd name="connsiteX92" fmla="*/ 5341349 w 7436960"/>
              <a:gd name="connsiteY92" fmla="*/ 783474 h 1103735"/>
              <a:gd name="connsiteX93" fmla="*/ 4869090 w 7436960"/>
              <a:gd name="connsiteY93" fmla="*/ 783474 h 1103735"/>
              <a:gd name="connsiteX94" fmla="*/ 4928845 w 7436960"/>
              <a:gd name="connsiteY94" fmla="*/ 885000 h 1103735"/>
              <a:gd name="connsiteX95" fmla="*/ 5071487 w 7436960"/>
              <a:gd name="connsiteY95" fmla="*/ 923311 h 1103735"/>
              <a:gd name="connsiteX96" fmla="*/ 5183287 w 7436960"/>
              <a:gd name="connsiteY96" fmla="*/ 913733 h 1103735"/>
              <a:gd name="connsiteX97" fmla="*/ 5275811 w 7436960"/>
              <a:gd name="connsiteY97" fmla="*/ 885000 h 1103735"/>
              <a:gd name="connsiteX98" fmla="*/ 5304725 w 7436960"/>
              <a:gd name="connsiteY98" fmla="*/ 1053571 h 1103735"/>
              <a:gd name="connsiteX99" fmla="*/ 5260390 w 7436960"/>
              <a:gd name="connsiteY99" fmla="*/ 1070811 h 1103735"/>
              <a:gd name="connsiteX100" fmla="*/ 5196780 w 7436960"/>
              <a:gd name="connsiteY100" fmla="*/ 1084220 h 1103735"/>
              <a:gd name="connsiteX101" fmla="*/ 5123531 w 7436960"/>
              <a:gd name="connsiteY101" fmla="*/ 1095714 h 1103735"/>
              <a:gd name="connsiteX102" fmla="*/ 5044501 w 7436960"/>
              <a:gd name="connsiteY102" fmla="*/ 1099545 h 1103735"/>
              <a:gd name="connsiteX103" fmla="*/ 4871018 w 7436960"/>
              <a:gd name="connsiteY103" fmla="*/ 1070811 h 1103735"/>
              <a:gd name="connsiteX104" fmla="*/ 4749579 w 7436960"/>
              <a:gd name="connsiteY104" fmla="*/ 992272 h 1103735"/>
              <a:gd name="connsiteX105" fmla="*/ 4678259 w 7436960"/>
              <a:gd name="connsiteY105" fmla="*/ 871590 h 1103735"/>
              <a:gd name="connsiteX106" fmla="*/ 4657055 w 7436960"/>
              <a:gd name="connsiteY106" fmla="*/ 718344 h 1103735"/>
              <a:gd name="connsiteX107" fmla="*/ 5144735 w 7436960"/>
              <a:gd name="connsiteY107" fmla="*/ 639805 h 1103735"/>
              <a:gd name="connsiteX108" fmla="*/ 5135097 w 7436960"/>
              <a:gd name="connsiteY108" fmla="*/ 588084 h 1103735"/>
              <a:gd name="connsiteX109" fmla="*/ 5111966 w 7436960"/>
              <a:gd name="connsiteY109" fmla="*/ 544026 h 1103735"/>
              <a:gd name="connsiteX110" fmla="*/ 5071487 w 7436960"/>
              <a:gd name="connsiteY110" fmla="*/ 511461 h 1103735"/>
              <a:gd name="connsiteX111" fmla="*/ 5011731 w 7436960"/>
              <a:gd name="connsiteY111" fmla="*/ 498052 h 1103735"/>
              <a:gd name="connsiteX112" fmla="*/ 4951976 w 7436960"/>
              <a:gd name="connsiteY112" fmla="*/ 511461 h 1103735"/>
              <a:gd name="connsiteX113" fmla="*/ 4911497 w 7436960"/>
              <a:gd name="connsiteY113" fmla="*/ 542110 h 1103735"/>
              <a:gd name="connsiteX114" fmla="*/ 4884510 w 7436960"/>
              <a:gd name="connsiteY114" fmla="*/ 588084 h 1103735"/>
              <a:gd name="connsiteX115" fmla="*/ 4872945 w 7436960"/>
              <a:gd name="connsiteY115" fmla="*/ 639805 h 1103735"/>
              <a:gd name="connsiteX116" fmla="*/ 5144735 w 7436960"/>
              <a:gd name="connsiteY116" fmla="*/ 639805 h 1103735"/>
              <a:gd name="connsiteX117" fmla="*/ 3866744 w 7436960"/>
              <a:gd name="connsiteY117" fmla="*/ 371623 h 1103735"/>
              <a:gd name="connsiteX118" fmla="*/ 4003603 w 7436960"/>
              <a:gd name="connsiteY118" fmla="*/ 342889 h 1103735"/>
              <a:gd name="connsiteX119" fmla="*/ 4179013 w 7436960"/>
              <a:gd name="connsiteY119" fmla="*/ 329480 h 1103735"/>
              <a:gd name="connsiteX120" fmla="*/ 4333220 w 7436960"/>
              <a:gd name="connsiteY120" fmla="*/ 354383 h 1103735"/>
              <a:gd name="connsiteX121" fmla="*/ 4431527 w 7436960"/>
              <a:gd name="connsiteY121" fmla="*/ 421428 h 1103735"/>
              <a:gd name="connsiteX122" fmla="*/ 4483572 w 7436960"/>
              <a:gd name="connsiteY122" fmla="*/ 526785 h 1103735"/>
              <a:gd name="connsiteX123" fmla="*/ 4498993 w 7436960"/>
              <a:gd name="connsiteY123" fmla="*/ 662792 h 1103735"/>
              <a:gd name="connsiteX124" fmla="*/ 4498993 w 7436960"/>
              <a:gd name="connsiteY124" fmla="*/ 1074642 h 1103735"/>
              <a:gd name="connsiteX125" fmla="*/ 4292741 w 7436960"/>
              <a:gd name="connsiteY125" fmla="*/ 1074642 h 1103735"/>
              <a:gd name="connsiteX126" fmla="*/ 4292741 w 7436960"/>
              <a:gd name="connsiteY126" fmla="*/ 689610 h 1103735"/>
              <a:gd name="connsiteX127" fmla="*/ 4265754 w 7436960"/>
              <a:gd name="connsiteY127" fmla="*/ 547857 h 1103735"/>
              <a:gd name="connsiteX128" fmla="*/ 4167448 w 7436960"/>
              <a:gd name="connsiteY128" fmla="*/ 505714 h 1103735"/>
              <a:gd name="connsiteX129" fmla="*/ 4119258 w 7436960"/>
              <a:gd name="connsiteY129" fmla="*/ 507630 h 1103735"/>
              <a:gd name="connsiteX130" fmla="*/ 4074923 w 7436960"/>
              <a:gd name="connsiteY130" fmla="*/ 511461 h 1103735"/>
              <a:gd name="connsiteX131" fmla="*/ 4074923 w 7436960"/>
              <a:gd name="connsiteY131" fmla="*/ 1074642 h 1103735"/>
              <a:gd name="connsiteX132" fmla="*/ 3866744 w 7436960"/>
              <a:gd name="connsiteY132" fmla="*/ 1074642 h 1103735"/>
              <a:gd name="connsiteX133" fmla="*/ 3866744 w 7436960"/>
              <a:gd name="connsiteY133" fmla="*/ 371623 h 1103735"/>
              <a:gd name="connsiteX134" fmla="*/ 3720247 w 7436960"/>
              <a:gd name="connsiteY134" fmla="*/ 530617 h 1103735"/>
              <a:gd name="connsiteX135" fmla="*/ 3654709 w 7436960"/>
              <a:gd name="connsiteY135" fmla="*/ 517208 h 1103735"/>
              <a:gd name="connsiteX136" fmla="*/ 3573750 w 7436960"/>
              <a:gd name="connsiteY136" fmla="*/ 509545 h 1103735"/>
              <a:gd name="connsiteX137" fmla="*/ 3525560 w 7436960"/>
              <a:gd name="connsiteY137" fmla="*/ 513376 h 1103735"/>
              <a:gd name="connsiteX138" fmla="*/ 3485081 w 7436960"/>
              <a:gd name="connsiteY138" fmla="*/ 521039 h 1103735"/>
              <a:gd name="connsiteX139" fmla="*/ 3485081 w 7436960"/>
              <a:gd name="connsiteY139" fmla="*/ 1078474 h 1103735"/>
              <a:gd name="connsiteX140" fmla="*/ 3276901 w 7436960"/>
              <a:gd name="connsiteY140" fmla="*/ 1078474 h 1103735"/>
              <a:gd name="connsiteX141" fmla="*/ 3276901 w 7436960"/>
              <a:gd name="connsiteY141" fmla="*/ 385032 h 1103735"/>
              <a:gd name="connsiteX142" fmla="*/ 3407977 w 7436960"/>
              <a:gd name="connsiteY142" fmla="*/ 348636 h 1103735"/>
              <a:gd name="connsiteX143" fmla="*/ 3577605 w 7436960"/>
              <a:gd name="connsiteY143" fmla="*/ 331396 h 1103735"/>
              <a:gd name="connsiteX144" fmla="*/ 3618085 w 7436960"/>
              <a:gd name="connsiteY144" fmla="*/ 333312 h 1103735"/>
              <a:gd name="connsiteX145" fmla="*/ 3666275 w 7436960"/>
              <a:gd name="connsiteY145" fmla="*/ 339058 h 1103735"/>
              <a:gd name="connsiteX146" fmla="*/ 3714464 w 7436960"/>
              <a:gd name="connsiteY146" fmla="*/ 346721 h 1103735"/>
              <a:gd name="connsiteX147" fmla="*/ 3754943 w 7436960"/>
              <a:gd name="connsiteY147" fmla="*/ 358214 h 1103735"/>
              <a:gd name="connsiteX148" fmla="*/ 3720247 w 7436960"/>
              <a:gd name="connsiteY148" fmla="*/ 530617 h 1103735"/>
              <a:gd name="connsiteX149" fmla="*/ 2426835 w 7436960"/>
              <a:gd name="connsiteY149" fmla="*/ 718344 h 1103735"/>
              <a:gd name="connsiteX150" fmla="*/ 2455749 w 7436960"/>
              <a:gd name="connsiteY150" fmla="*/ 549772 h 1103735"/>
              <a:gd name="connsiteX151" fmla="*/ 2534780 w 7436960"/>
              <a:gd name="connsiteY151" fmla="*/ 427175 h 1103735"/>
              <a:gd name="connsiteX152" fmla="*/ 2646580 w 7436960"/>
              <a:gd name="connsiteY152" fmla="*/ 354383 h 1103735"/>
              <a:gd name="connsiteX153" fmla="*/ 2777656 w 7436960"/>
              <a:gd name="connsiteY153" fmla="*/ 329480 h 1103735"/>
              <a:gd name="connsiteX154" fmla="*/ 3024387 w 7436960"/>
              <a:gd name="connsiteY154" fmla="*/ 425260 h 1103735"/>
              <a:gd name="connsiteX155" fmla="*/ 3114984 w 7436960"/>
              <a:gd name="connsiteY155" fmla="*/ 703019 h 1103735"/>
              <a:gd name="connsiteX156" fmla="*/ 3113056 w 7436960"/>
              <a:gd name="connsiteY156" fmla="*/ 743246 h 1103735"/>
              <a:gd name="connsiteX157" fmla="*/ 3111129 w 7436960"/>
              <a:gd name="connsiteY157" fmla="*/ 781558 h 1103735"/>
              <a:gd name="connsiteX158" fmla="*/ 2638870 w 7436960"/>
              <a:gd name="connsiteY158" fmla="*/ 781558 h 1103735"/>
              <a:gd name="connsiteX159" fmla="*/ 2698625 w 7436960"/>
              <a:gd name="connsiteY159" fmla="*/ 883084 h 1103735"/>
              <a:gd name="connsiteX160" fmla="*/ 2841266 w 7436960"/>
              <a:gd name="connsiteY160" fmla="*/ 921396 h 1103735"/>
              <a:gd name="connsiteX161" fmla="*/ 2953067 w 7436960"/>
              <a:gd name="connsiteY161" fmla="*/ 911818 h 1103735"/>
              <a:gd name="connsiteX162" fmla="*/ 3043663 w 7436960"/>
              <a:gd name="connsiteY162" fmla="*/ 885000 h 1103735"/>
              <a:gd name="connsiteX163" fmla="*/ 3072577 w 7436960"/>
              <a:gd name="connsiteY163" fmla="*/ 1053571 h 1103735"/>
              <a:gd name="connsiteX164" fmla="*/ 3028242 w 7436960"/>
              <a:gd name="connsiteY164" fmla="*/ 1070811 h 1103735"/>
              <a:gd name="connsiteX165" fmla="*/ 2964632 w 7436960"/>
              <a:gd name="connsiteY165" fmla="*/ 1084220 h 1103735"/>
              <a:gd name="connsiteX166" fmla="*/ 2891384 w 7436960"/>
              <a:gd name="connsiteY166" fmla="*/ 1095714 h 1103735"/>
              <a:gd name="connsiteX167" fmla="*/ 2812352 w 7436960"/>
              <a:gd name="connsiteY167" fmla="*/ 1099545 h 1103735"/>
              <a:gd name="connsiteX168" fmla="*/ 2638870 w 7436960"/>
              <a:gd name="connsiteY168" fmla="*/ 1070811 h 1103735"/>
              <a:gd name="connsiteX169" fmla="*/ 2517431 w 7436960"/>
              <a:gd name="connsiteY169" fmla="*/ 992272 h 1103735"/>
              <a:gd name="connsiteX170" fmla="*/ 2446111 w 7436960"/>
              <a:gd name="connsiteY170" fmla="*/ 871590 h 1103735"/>
              <a:gd name="connsiteX171" fmla="*/ 2426835 w 7436960"/>
              <a:gd name="connsiteY171" fmla="*/ 718344 h 1103735"/>
              <a:gd name="connsiteX172" fmla="*/ 2916442 w 7436960"/>
              <a:gd name="connsiteY172" fmla="*/ 639805 h 1103735"/>
              <a:gd name="connsiteX173" fmla="*/ 2906804 w 7436960"/>
              <a:gd name="connsiteY173" fmla="*/ 588084 h 1103735"/>
              <a:gd name="connsiteX174" fmla="*/ 2883673 w 7436960"/>
              <a:gd name="connsiteY174" fmla="*/ 544026 h 1103735"/>
              <a:gd name="connsiteX175" fmla="*/ 2843194 w 7436960"/>
              <a:gd name="connsiteY175" fmla="*/ 511461 h 1103735"/>
              <a:gd name="connsiteX176" fmla="*/ 2783438 w 7436960"/>
              <a:gd name="connsiteY176" fmla="*/ 498052 h 1103735"/>
              <a:gd name="connsiteX177" fmla="*/ 2723683 w 7436960"/>
              <a:gd name="connsiteY177" fmla="*/ 511461 h 1103735"/>
              <a:gd name="connsiteX178" fmla="*/ 2681276 w 7436960"/>
              <a:gd name="connsiteY178" fmla="*/ 542110 h 1103735"/>
              <a:gd name="connsiteX179" fmla="*/ 2654290 w 7436960"/>
              <a:gd name="connsiteY179" fmla="*/ 588084 h 1103735"/>
              <a:gd name="connsiteX180" fmla="*/ 2642725 w 7436960"/>
              <a:gd name="connsiteY180" fmla="*/ 639805 h 1103735"/>
              <a:gd name="connsiteX181" fmla="*/ 2916442 w 7436960"/>
              <a:gd name="connsiteY181" fmla="*/ 639805 h 1103735"/>
              <a:gd name="connsiteX182" fmla="*/ 2089507 w 7436960"/>
              <a:gd name="connsiteY182" fmla="*/ 706850 h 1103735"/>
              <a:gd name="connsiteX183" fmla="*/ 1941082 w 7436960"/>
              <a:gd name="connsiteY183" fmla="*/ 507630 h 1103735"/>
              <a:gd name="connsiteX184" fmla="*/ 1877472 w 7436960"/>
              <a:gd name="connsiteY184" fmla="*/ 515292 h 1103735"/>
              <a:gd name="connsiteX185" fmla="*/ 1827354 w 7436960"/>
              <a:gd name="connsiteY185" fmla="*/ 536363 h 1103735"/>
              <a:gd name="connsiteX186" fmla="*/ 1827354 w 7436960"/>
              <a:gd name="connsiteY186" fmla="*/ 911818 h 1103735"/>
              <a:gd name="connsiteX187" fmla="*/ 1865906 w 7436960"/>
              <a:gd name="connsiteY187" fmla="*/ 917564 h 1103735"/>
              <a:gd name="connsiteX188" fmla="*/ 1917951 w 7436960"/>
              <a:gd name="connsiteY188" fmla="*/ 919480 h 1103735"/>
              <a:gd name="connsiteX189" fmla="*/ 2047099 w 7436960"/>
              <a:gd name="connsiteY189" fmla="*/ 862013 h 1103735"/>
              <a:gd name="connsiteX190" fmla="*/ 2089507 w 7436960"/>
              <a:gd name="connsiteY190" fmla="*/ 706850 h 1103735"/>
              <a:gd name="connsiteX191" fmla="*/ 2301541 w 7436960"/>
              <a:gd name="connsiteY191" fmla="*/ 714513 h 1103735"/>
              <a:gd name="connsiteX192" fmla="*/ 2274555 w 7436960"/>
              <a:gd name="connsiteY192" fmla="*/ 873506 h 1103735"/>
              <a:gd name="connsiteX193" fmla="*/ 2201307 w 7436960"/>
              <a:gd name="connsiteY193" fmla="*/ 994188 h 1103735"/>
              <a:gd name="connsiteX194" fmla="*/ 2081796 w 7436960"/>
              <a:gd name="connsiteY194" fmla="*/ 1072727 h 1103735"/>
              <a:gd name="connsiteX195" fmla="*/ 1919879 w 7436960"/>
              <a:gd name="connsiteY195" fmla="*/ 1099545 h 1103735"/>
              <a:gd name="connsiteX196" fmla="*/ 1840847 w 7436960"/>
              <a:gd name="connsiteY196" fmla="*/ 1095714 h 1103735"/>
              <a:gd name="connsiteX197" fmla="*/ 1759889 w 7436960"/>
              <a:gd name="connsiteY197" fmla="*/ 1088051 h 1103735"/>
              <a:gd name="connsiteX198" fmla="*/ 1684713 w 7436960"/>
              <a:gd name="connsiteY198" fmla="*/ 1074642 h 1103735"/>
              <a:gd name="connsiteX199" fmla="*/ 1621102 w 7436960"/>
              <a:gd name="connsiteY199" fmla="*/ 1057402 h 1103735"/>
              <a:gd name="connsiteX200" fmla="*/ 1621102 w 7436960"/>
              <a:gd name="connsiteY200" fmla="*/ 32565 h 1103735"/>
              <a:gd name="connsiteX201" fmla="*/ 1829282 w 7436960"/>
              <a:gd name="connsiteY201" fmla="*/ 0 h 1103735"/>
              <a:gd name="connsiteX202" fmla="*/ 1829282 w 7436960"/>
              <a:gd name="connsiteY202" fmla="*/ 363961 h 1103735"/>
              <a:gd name="connsiteX203" fmla="*/ 1902530 w 7436960"/>
              <a:gd name="connsiteY203" fmla="*/ 340974 h 1103735"/>
              <a:gd name="connsiteX204" fmla="*/ 1983489 w 7436960"/>
              <a:gd name="connsiteY204" fmla="*/ 333312 h 1103735"/>
              <a:gd name="connsiteX205" fmla="*/ 2122276 w 7436960"/>
              <a:gd name="connsiteY205" fmla="*/ 362045 h 1103735"/>
              <a:gd name="connsiteX206" fmla="*/ 2222510 w 7436960"/>
              <a:gd name="connsiteY206" fmla="*/ 438669 h 1103735"/>
              <a:gd name="connsiteX207" fmla="*/ 2284193 w 7436960"/>
              <a:gd name="connsiteY207" fmla="*/ 559350 h 1103735"/>
              <a:gd name="connsiteX208" fmla="*/ 2301541 w 7436960"/>
              <a:gd name="connsiteY208" fmla="*/ 714513 h 1103735"/>
              <a:gd name="connsiteX209" fmla="*/ 1422561 w 7436960"/>
              <a:gd name="connsiteY209" fmla="*/ 1051655 h 1103735"/>
              <a:gd name="connsiteX210" fmla="*/ 1285702 w 7436960"/>
              <a:gd name="connsiteY210" fmla="*/ 1078474 h 1103735"/>
              <a:gd name="connsiteX211" fmla="*/ 1110291 w 7436960"/>
              <a:gd name="connsiteY211" fmla="*/ 1091883 h 1103735"/>
              <a:gd name="connsiteX212" fmla="*/ 954157 w 7436960"/>
              <a:gd name="connsiteY212" fmla="*/ 1066980 h 1103735"/>
              <a:gd name="connsiteX213" fmla="*/ 855850 w 7436960"/>
              <a:gd name="connsiteY213" fmla="*/ 998019 h 1103735"/>
              <a:gd name="connsiteX214" fmla="*/ 803805 w 7436960"/>
              <a:gd name="connsiteY214" fmla="*/ 888831 h 1103735"/>
              <a:gd name="connsiteX215" fmla="*/ 788384 w 7436960"/>
              <a:gd name="connsiteY215" fmla="*/ 750909 h 1103735"/>
              <a:gd name="connsiteX216" fmla="*/ 788384 w 7436960"/>
              <a:gd name="connsiteY216" fmla="*/ 346721 h 1103735"/>
              <a:gd name="connsiteX217" fmla="*/ 996563 w 7436960"/>
              <a:gd name="connsiteY217" fmla="*/ 346721 h 1103735"/>
              <a:gd name="connsiteX218" fmla="*/ 996563 w 7436960"/>
              <a:gd name="connsiteY218" fmla="*/ 727922 h 1103735"/>
              <a:gd name="connsiteX219" fmla="*/ 1023550 w 7436960"/>
              <a:gd name="connsiteY219" fmla="*/ 871590 h 1103735"/>
              <a:gd name="connsiteX220" fmla="*/ 1121857 w 7436960"/>
              <a:gd name="connsiteY220" fmla="*/ 915649 h 1103735"/>
              <a:gd name="connsiteX221" fmla="*/ 1170046 w 7436960"/>
              <a:gd name="connsiteY221" fmla="*/ 913733 h 1103735"/>
              <a:gd name="connsiteX222" fmla="*/ 1214381 w 7436960"/>
              <a:gd name="connsiteY222" fmla="*/ 907987 h 1103735"/>
              <a:gd name="connsiteX223" fmla="*/ 1214381 w 7436960"/>
              <a:gd name="connsiteY223" fmla="*/ 346721 h 1103735"/>
              <a:gd name="connsiteX224" fmla="*/ 1422561 w 7436960"/>
              <a:gd name="connsiteY224" fmla="*/ 346721 h 1103735"/>
              <a:gd name="connsiteX225" fmla="*/ 1422561 w 7436960"/>
              <a:gd name="connsiteY225" fmla="*/ 1051655 h 1103735"/>
              <a:gd name="connsiteX226" fmla="*/ 208180 w 7436960"/>
              <a:gd name="connsiteY226" fmla="*/ 611071 h 1103735"/>
              <a:gd name="connsiteX227" fmla="*/ 271790 w 7436960"/>
              <a:gd name="connsiteY227" fmla="*/ 542110 h 1103735"/>
              <a:gd name="connsiteX228" fmla="*/ 335401 w 7436960"/>
              <a:gd name="connsiteY228" fmla="*/ 471233 h 1103735"/>
              <a:gd name="connsiteX229" fmla="*/ 393228 w 7436960"/>
              <a:gd name="connsiteY229" fmla="*/ 404188 h 1103735"/>
              <a:gd name="connsiteX230" fmla="*/ 441418 w 7436960"/>
              <a:gd name="connsiteY230" fmla="*/ 348636 h 1103735"/>
              <a:gd name="connsiteX231" fmla="*/ 688149 w 7436960"/>
              <a:gd name="connsiteY231" fmla="*/ 348636 h 1103735"/>
              <a:gd name="connsiteX232" fmla="*/ 543580 w 7436960"/>
              <a:gd name="connsiteY232" fmla="*/ 511461 h 1103735"/>
              <a:gd name="connsiteX233" fmla="*/ 389373 w 7436960"/>
              <a:gd name="connsiteY233" fmla="*/ 670454 h 1103735"/>
              <a:gd name="connsiteX234" fmla="*/ 476114 w 7436960"/>
              <a:gd name="connsiteY234" fmla="*/ 760487 h 1103735"/>
              <a:gd name="connsiteX235" fmla="*/ 562856 w 7436960"/>
              <a:gd name="connsiteY235" fmla="*/ 867759 h 1103735"/>
              <a:gd name="connsiteX236" fmla="*/ 639959 w 7436960"/>
              <a:gd name="connsiteY236" fmla="*/ 978863 h 1103735"/>
              <a:gd name="connsiteX237" fmla="*/ 697787 w 7436960"/>
              <a:gd name="connsiteY237" fmla="*/ 1080389 h 1103735"/>
              <a:gd name="connsiteX238" fmla="*/ 458766 w 7436960"/>
              <a:gd name="connsiteY238" fmla="*/ 1080389 h 1103735"/>
              <a:gd name="connsiteX239" fmla="*/ 406721 w 7436960"/>
              <a:gd name="connsiteY239" fmla="*/ 1001850 h 1103735"/>
              <a:gd name="connsiteX240" fmla="*/ 346966 w 7436960"/>
              <a:gd name="connsiteY240" fmla="*/ 913733 h 1103735"/>
              <a:gd name="connsiteX241" fmla="*/ 277573 w 7436960"/>
              <a:gd name="connsiteY241" fmla="*/ 829448 h 1103735"/>
              <a:gd name="connsiteX242" fmla="*/ 208180 w 7436960"/>
              <a:gd name="connsiteY242" fmla="*/ 762402 h 1103735"/>
              <a:gd name="connsiteX243" fmla="*/ 208180 w 7436960"/>
              <a:gd name="connsiteY243" fmla="*/ 1082305 h 1103735"/>
              <a:gd name="connsiteX244" fmla="*/ 0 w 7436960"/>
              <a:gd name="connsiteY244" fmla="*/ 1082305 h 1103735"/>
              <a:gd name="connsiteX245" fmla="*/ 0 w 7436960"/>
              <a:gd name="connsiteY245" fmla="*/ 32565 h 1103735"/>
              <a:gd name="connsiteX246" fmla="*/ 208180 w 7436960"/>
              <a:gd name="connsiteY246" fmla="*/ 0 h 1103735"/>
              <a:gd name="connsiteX247" fmla="*/ 208180 w 7436960"/>
              <a:gd name="connsiteY247" fmla="*/ 611071 h 110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36960" h="1103735">
                <a:moveTo>
                  <a:pt x="7126297" y="929058"/>
                </a:moveTo>
                <a:cubicBezTo>
                  <a:pt x="7153283" y="930974"/>
                  <a:pt x="7182197" y="927142"/>
                  <a:pt x="7207255" y="917564"/>
                </a:cubicBezTo>
                <a:cubicBezTo>
                  <a:pt x="7222676" y="909902"/>
                  <a:pt x="7232314" y="892662"/>
                  <a:pt x="7230386" y="875422"/>
                </a:cubicBezTo>
                <a:cubicBezTo>
                  <a:pt x="7228459" y="856266"/>
                  <a:pt x="7216893" y="839026"/>
                  <a:pt x="7199545" y="833279"/>
                </a:cubicBezTo>
                <a:cubicBezTo>
                  <a:pt x="7170631" y="816039"/>
                  <a:pt x="7137862" y="800714"/>
                  <a:pt x="7105093" y="791136"/>
                </a:cubicBezTo>
                <a:cubicBezTo>
                  <a:pt x="7072324" y="779642"/>
                  <a:pt x="7043410" y="766233"/>
                  <a:pt x="7016424" y="752824"/>
                </a:cubicBezTo>
                <a:cubicBezTo>
                  <a:pt x="6991366" y="741331"/>
                  <a:pt x="6970162" y="726006"/>
                  <a:pt x="6948958" y="706850"/>
                </a:cubicBezTo>
                <a:cubicBezTo>
                  <a:pt x="6929682" y="687694"/>
                  <a:pt x="6916189" y="666623"/>
                  <a:pt x="6906551" y="641720"/>
                </a:cubicBezTo>
                <a:cubicBezTo>
                  <a:pt x="6894986" y="612987"/>
                  <a:pt x="6891131" y="582337"/>
                  <a:pt x="6891131" y="551688"/>
                </a:cubicBezTo>
                <a:cubicBezTo>
                  <a:pt x="6889203" y="488474"/>
                  <a:pt x="6918117" y="427175"/>
                  <a:pt x="6968234" y="388863"/>
                </a:cubicBezTo>
                <a:cubicBezTo>
                  <a:pt x="7020279" y="348636"/>
                  <a:pt x="7089672" y="329480"/>
                  <a:pt x="7178341" y="329480"/>
                </a:cubicBezTo>
                <a:cubicBezTo>
                  <a:pt x="7220749" y="329480"/>
                  <a:pt x="7265083" y="333312"/>
                  <a:pt x="7307490" y="342889"/>
                </a:cubicBezTo>
                <a:cubicBezTo>
                  <a:pt x="7340259" y="348636"/>
                  <a:pt x="7373028" y="356298"/>
                  <a:pt x="7405797" y="367792"/>
                </a:cubicBezTo>
                <a:lnTo>
                  <a:pt x="7369173" y="530617"/>
                </a:lnTo>
                <a:cubicBezTo>
                  <a:pt x="7342186" y="521039"/>
                  <a:pt x="7317128" y="515292"/>
                  <a:pt x="7290142" y="507630"/>
                </a:cubicBezTo>
                <a:cubicBezTo>
                  <a:pt x="7259300" y="499967"/>
                  <a:pt x="7226531" y="498052"/>
                  <a:pt x="7195690" y="498052"/>
                </a:cubicBezTo>
                <a:cubicBezTo>
                  <a:pt x="7130152" y="498052"/>
                  <a:pt x="7097383" y="515292"/>
                  <a:pt x="7097383" y="551688"/>
                </a:cubicBezTo>
                <a:cubicBezTo>
                  <a:pt x="7097383" y="559350"/>
                  <a:pt x="7099310" y="567013"/>
                  <a:pt x="7101238" y="574675"/>
                </a:cubicBezTo>
                <a:cubicBezTo>
                  <a:pt x="7105093" y="582337"/>
                  <a:pt x="7110876" y="588084"/>
                  <a:pt x="7118586" y="593831"/>
                </a:cubicBezTo>
                <a:cubicBezTo>
                  <a:pt x="7126297" y="599578"/>
                  <a:pt x="7137862" y="605324"/>
                  <a:pt x="7151355" y="612987"/>
                </a:cubicBezTo>
                <a:cubicBezTo>
                  <a:pt x="7164849" y="620649"/>
                  <a:pt x="7184124" y="628311"/>
                  <a:pt x="7207255" y="635974"/>
                </a:cubicBezTo>
                <a:cubicBezTo>
                  <a:pt x="7245807" y="649383"/>
                  <a:pt x="7284359" y="666623"/>
                  <a:pt x="7319056" y="685779"/>
                </a:cubicBezTo>
                <a:cubicBezTo>
                  <a:pt x="7346042" y="699188"/>
                  <a:pt x="7369173" y="716428"/>
                  <a:pt x="7388448" y="739415"/>
                </a:cubicBezTo>
                <a:cubicBezTo>
                  <a:pt x="7405797" y="756655"/>
                  <a:pt x="7417362" y="777727"/>
                  <a:pt x="7425073" y="802629"/>
                </a:cubicBezTo>
                <a:cubicBezTo>
                  <a:pt x="7432783" y="829448"/>
                  <a:pt x="7436638" y="856266"/>
                  <a:pt x="7436638" y="883084"/>
                </a:cubicBezTo>
                <a:cubicBezTo>
                  <a:pt x="7440494" y="948214"/>
                  <a:pt x="7409652" y="1011428"/>
                  <a:pt x="7353752" y="1047824"/>
                </a:cubicBezTo>
                <a:cubicBezTo>
                  <a:pt x="7299780" y="1084220"/>
                  <a:pt x="7222676" y="1103376"/>
                  <a:pt x="7122441" y="1103376"/>
                </a:cubicBezTo>
                <a:cubicBezTo>
                  <a:pt x="7066541" y="1105292"/>
                  <a:pt x="7012569" y="1099545"/>
                  <a:pt x="6958596" y="1086136"/>
                </a:cubicBezTo>
                <a:cubicBezTo>
                  <a:pt x="6927755" y="1078474"/>
                  <a:pt x="6898841" y="1068896"/>
                  <a:pt x="6869927" y="1059318"/>
                </a:cubicBezTo>
                <a:lnTo>
                  <a:pt x="6904624" y="890746"/>
                </a:lnTo>
                <a:cubicBezTo>
                  <a:pt x="6939320" y="904155"/>
                  <a:pt x="6975944" y="915649"/>
                  <a:pt x="7012569" y="923311"/>
                </a:cubicBezTo>
                <a:cubicBezTo>
                  <a:pt x="7051120" y="925227"/>
                  <a:pt x="7087745" y="929058"/>
                  <a:pt x="7126297" y="929058"/>
                </a:cubicBezTo>
                <a:moveTo>
                  <a:pt x="6064195" y="718344"/>
                </a:moveTo>
                <a:cubicBezTo>
                  <a:pt x="6062267" y="660876"/>
                  <a:pt x="6073833" y="603409"/>
                  <a:pt x="6093109" y="549772"/>
                </a:cubicBezTo>
                <a:cubicBezTo>
                  <a:pt x="6110457" y="503798"/>
                  <a:pt x="6137443" y="463571"/>
                  <a:pt x="6172140" y="427175"/>
                </a:cubicBezTo>
                <a:cubicBezTo>
                  <a:pt x="6204909" y="394610"/>
                  <a:pt x="6241533" y="369708"/>
                  <a:pt x="6283940" y="354383"/>
                </a:cubicBezTo>
                <a:cubicBezTo>
                  <a:pt x="6326347" y="337143"/>
                  <a:pt x="6370682" y="329480"/>
                  <a:pt x="6415016" y="329480"/>
                </a:cubicBezTo>
                <a:cubicBezTo>
                  <a:pt x="6519106" y="329480"/>
                  <a:pt x="6601992" y="362045"/>
                  <a:pt x="6661748" y="425260"/>
                </a:cubicBezTo>
                <a:cubicBezTo>
                  <a:pt x="6721503" y="488474"/>
                  <a:pt x="6752344" y="582337"/>
                  <a:pt x="6752344" y="704935"/>
                </a:cubicBezTo>
                <a:cubicBezTo>
                  <a:pt x="6752344" y="716428"/>
                  <a:pt x="6752344" y="729837"/>
                  <a:pt x="6750417" y="745162"/>
                </a:cubicBezTo>
                <a:cubicBezTo>
                  <a:pt x="6750417" y="760487"/>
                  <a:pt x="6748489" y="771980"/>
                  <a:pt x="6748489" y="783474"/>
                </a:cubicBezTo>
                <a:lnTo>
                  <a:pt x="6278158" y="783474"/>
                </a:lnTo>
                <a:cubicBezTo>
                  <a:pt x="6282012" y="823701"/>
                  <a:pt x="6303216" y="862013"/>
                  <a:pt x="6337912" y="885000"/>
                </a:cubicBezTo>
                <a:cubicBezTo>
                  <a:pt x="6380320" y="911818"/>
                  <a:pt x="6430437" y="925227"/>
                  <a:pt x="6480554" y="923311"/>
                </a:cubicBezTo>
                <a:cubicBezTo>
                  <a:pt x="6517179" y="923311"/>
                  <a:pt x="6555730" y="919480"/>
                  <a:pt x="6592354" y="913733"/>
                </a:cubicBezTo>
                <a:cubicBezTo>
                  <a:pt x="6623196" y="907987"/>
                  <a:pt x="6654037" y="898409"/>
                  <a:pt x="6682951" y="885000"/>
                </a:cubicBezTo>
                <a:lnTo>
                  <a:pt x="6711865" y="1053571"/>
                </a:lnTo>
                <a:cubicBezTo>
                  <a:pt x="6698372" y="1061233"/>
                  <a:pt x="6682951" y="1065064"/>
                  <a:pt x="6667530" y="1070811"/>
                </a:cubicBezTo>
                <a:cubicBezTo>
                  <a:pt x="6646327" y="1076558"/>
                  <a:pt x="6625124" y="1082305"/>
                  <a:pt x="6603920" y="1084220"/>
                </a:cubicBezTo>
                <a:cubicBezTo>
                  <a:pt x="6580789" y="1088051"/>
                  <a:pt x="6557658" y="1091883"/>
                  <a:pt x="6530671" y="1095714"/>
                </a:cubicBezTo>
                <a:cubicBezTo>
                  <a:pt x="6505613" y="1097629"/>
                  <a:pt x="6478627" y="1099545"/>
                  <a:pt x="6451641" y="1099545"/>
                </a:cubicBezTo>
                <a:cubicBezTo>
                  <a:pt x="6391885" y="1101460"/>
                  <a:pt x="6334058" y="1091883"/>
                  <a:pt x="6278158" y="1070811"/>
                </a:cubicBezTo>
                <a:cubicBezTo>
                  <a:pt x="6231895" y="1053571"/>
                  <a:pt x="6191416" y="1026753"/>
                  <a:pt x="6156719" y="992272"/>
                </a:cubicBezTo>
                <a:cubicBezTo>
                  <a:pt x="6123951" y="957792"/>
                  <a:pt x="6100819" y="915649"/>
                  <a:pt x="6085399" y="871590"/>
                </a:cubicBezTo>
                <a:cubicBezTo>
                  <a:pt x="6071905" y="819870"/>
                  <a:pt x="6064195" y="768149"/>
                  <a:pt x="6064195" y="718344"/>
                </a:cubicBezTo>
                <a:moveTo>
                  <a:pt x="6551875" y="639805"/>
                </a:moveTo>
                <a:cubicBezTo>
                  <a:pt x="6551875" y="622565"/>
                  <a:pt x="6548020" y="605324"/>
                  <a:pt x="6542237" y="588084"/>
                </a:cubicBezTo>
                <a:cubicBezTo>
                  <a:pt x="6538382" y="570844"/>
                  <a:pt x="6528744" y="557435"/>
                  <a:pt x="6519106" y="544026"/>
                </a:cubicBezTo>
                <a:cubicBezTo>
                  <a:pt x="6507541" y="530617"/>
                  <a:pt x="6494047" y="519123"/>
                  <a:pt x="6478627" y="511461"/>
                </a:cubicBezTo>
                <a:cubicBezTo>
                  <a:pt x="6459351" y="501883"/>
                  <a:pt x="6440075" y="498052"/>
                  <a:pt x="6418871" y="498052"/>
                </a:cubicBezTo>
                <a:cubicBezTo>
                  <a:pt x="6397668" y="498052"/>
                  <a:pt x="6378392" y="501883"/>
                  <a:pt x="6359116" y="511461"/>
                </a:cubicBezTo>
                <a:cubicBezTo>
                  <a:pt x="6343696" y="519123"/>
                  <a:pt x="6328274" y="528701"/>
                  <a:pt x="6316709" y="542110"/>
                </a:cubicBezTo>
                <a:cubicBezTo>
                  <a:pt x="6305144" y="555519"/>
                  <a:pt x="6295506" y="570844"/>
                  <a:pt x="6289723" y="588084"/>
                </a:cubicBezTo>
                <a:cubicBezTo>
                  <a:pt x="6283940" y="605324"/>
                  <a:pt x="6280085" y="622565"/>
                  <a:pt x="6278158" y="639805"/>
                </a:cubicBezTo>
                <a:lnTo>
                  <a:pt x="6551875" y="639805"/>
                </a:lnTo>
                <a:moveTo>
                  <a:pt x="5499411" y="164740"/>
                </a:moveTo>
                <a:lnTo>
                  <a:pt x="5707591" y="132175"/>
                </a:lnTo>
                <a:lnTo>
                  <a:pt x="5707591" y="346721"/>
                </a:lnTo>
                <a:lnTo>
                  <a:pt x="5958178" y="346721"/>
                </a:lnTo>
                <a:lnTo>
                  <a:pt x="5958178" y="519123"/>
                </a:lnTo>
                <a:lnTo>
                  <a:pt x="5707591" y="519123"/>
                </a:lnTo>
                <a:lnTo>
                  <a:pt x="5707591" y="775811"/>
                </a:lnTo>
                <a:cubicBezTo>
                  <a:pt x="5705663" y="812207"/>
                  <a:pt x="5713374" y="848603"/>
                  <a:pt x="5730722" y="879253"/>
                </a:cubicBezTo>
                <a:cubicBezTo>
                  <a:pt x="5746143" y="904155"/>
                  <a:pt x="5776985" y="917564"/>
                  <a:pt x="5825174" y="917564"/>
                </a:cubicBezTo>
                <a:cubicBezTo>
                  <a:pt x="5848305" y="917564"/>
                  <a:pt x="5871436" y="915649"/>
                  <a:pt x="5892640" y="911818"/>
                </a:cubicBezTo>
                <a:cubicBezTo>
                  <a:pt x="5915771" y="907987"/>
                  <a:pt x="5936974" y="902240"/>
                  <a:pt x="5958178" y="894577"/>
                </a:cubicBezTo>
                <a:lnTo>
                  <a:pt x="5987092" y="1055486"/>
                </a:lnTo>
                <a:cubicBezTo>
                  <a:pt x="5960105" y="1066980"/>
                  <a:pt x="5931192" y="1074642"/>
                  <a:pt x="5902278" y="1082305"/>
                </a:cubicBezTo>
                <a:cubicBezTo>
                  <a:pt x="5865653" y="1089967"/>
                  <a:pt x="5827101" y="1093798"/>
                  <a:pt x="5788550" y="1093798"/>
                </a:cubicBezTo>
                <a:cubicBezTo>
                  <a:pt x="5740360" y="1095714"/>
                  <a:pt x="5692170" y="1088051"/>
                  <a:pt x="5647836" y="1070811"/>
                </a:cubicBezTo>
                <a:cubicBezTo>
                  <a:pt x="5613139" y="1057402"/>
                  <a:pt x="5582298" y="1034415"/>
                  <a:pt x="5559167" y="1007597"/>
                </a:cubicBezTo>
                <a:cubicBezTo>
                  <a:pt x="5536036" y="978863"/>
                  <a:pt x="5520615" y="944383"/>
                  <a:pt x="5510977" y="907987"/>
                </a:cubicBezTo>
                <a:cubicBezTo>
                  <a:pt x="5501339" y="865844"/>
                  <a:pt x="5497484" y="821785"/>
                  <a:pt x="5499411" y="779642"/>
                </a:cubicBezTo>
                <a:lnTo>
                  <a:pt x="5499411" y="164740"/>
                </a:lnTo>
                <a:moveTo>
                  <a:pt x="4657055" y="718344"/>
                </a:moveTo>
                <a:cubicBezTo>
                  <a:pt x="4655128" y="660876"/>
                  <a:pt x="4666693" y="603409"/>
                  <a:pt x="4685969" y="549772"/>
                </a:cubicBezTo>
                <a:cubicBezTo>
                  <a:pt x="4703317" y="503798"/>
                  <a:pt x="4730303" y="463571"/>
                  <a:pt x="4765000" y="427175"/>
                </a:cubicBezTo>
                <a:cubicBezTo>
                  <a:pt x="4797769" y="394610"/>
                  <a:pt x="4834393" y="369708"/>
                  <a:pt x="4876800" y="354383"/>
                </a:cubicBezTo>
                <a:cubicBezTo>
                  <a:pt x="4919207" y="337143"/>
                  <a:pt x="4963542" y="329480"/>
                  <a:pt x="5007876" y="329480"/>
                </a:cubicBezTo>
                <a:cubicBezTo>
                  <a:pt x="5111966" y="329480"/>
                  <a:pt x="5194852" y="362045"/>
                  <a:pt x="5254608" y="425260"/>
                </a:cubicBezTo>
                <a:cubicBezTo>
                  <a:pt x="5314363" y="488474"/>
                  <a:pt x="5345204" y="582337"/>
                  <a:pt x="5345204" y="704935"/>
                </a:cubicBezTo>
                <a:cubicBezTo>
                  <a:pt x="5345204" y="716428"/>
                  <a:pt x="5345204" y="729837"/>
                  <a:pt x="5343277" y="745162"/>
                </a:cubicBezTo>
                <a:cubicBezTo>
                  <a:pt x="5341349" y="760487"/>
                  <a:pt x="5341349" y="771980"/>
                  <a:pt x="5341349" y="783474"/>
                </a:cubicBezTo>
                <a:lnTo>
                  <a:pt x="4869090" y="783474"/>
                </a:lnTo>
                <a:cubicBezTo>
                  <a:pt x="4872945" y="823701"/>
                  <a:pt x="4894148" y="862013"/>
                  <a:pt x="4928845" y="885000"/>
                </a:cubicBezTo>
                <a:cubicBezTo>
                  <a:pt x="4971252" y="911818"/>
                  <a:pt x="5021369" y="925227"/>
                  <a:pt x="5071487" y="923311"/>
                </a:cubicBezTo>
                <a:cubicBezTo>
                  <a:pt x="5108111" y="923311"/>
                  <a:pt x="5146663" y="919480"/>
                  <a:pt x="5183287" y="913733"/>
                </a:cubicBezTo>
                <a:cubicBezTo>
                  <a:pt x="5214128" y="907987"/>
                  <a:pt x="5244970" y="898409"/>
                  <a:pt x="5275811" y="885000"/>
                </a:cubicBezTo>
                <a:lnTo>
                  <a:pt x="5304725" y="1053571"/>
                </a:lnTo>
                <a:cubicBezTo>
                  <a:pt x="5291232" y="1061233"/>
                  <a:pt x="5275811" y="1065064"/>
                  <a:pt x="5260390" y="1070811"/>
                </a:cubicBezTo>
                <a:cubicBezTo>
                  <a:pt x="5239187" y="1076558"/>
                  <a:pt x="5217984" y="1082305"/>
                  <a:pt x="5196780" y="1084220"/>
                </a:cubicBezTo>
                <a:cubicBezTo>
                  <a:pt x="5173649" y="1088051"/>
                  <a:pt x="5150518" y="1091883"/>
                  <a:pt x="5123531" y="1095714"/>
                </a:cubicBezTo>
                <a:cubicBezTo>
                  <a:pt x="5098473" y="1097629"/>
                  <a:pt x="5071487" y="1099545"/>
                  <a:pt x="5044501" y="1099545"/>
                </a:cubicBezTo>
                <a:cubicBezTo>
                  <a:pt x="4984745" y="1101460"/>
                  <a:pt x="4926918" y="1091883"/>
                  <a:pt x="4871018" y="1070811"/>
                </a:cubicBezTo>
                <a:cubicBezTo>
                  <a:pt x="4824755" y="1053571"/>
                  <a:pt x="4784276" y="1026753"/>
                  <a:pt x="4749579" y="992272"/>
                </a:cubicBezTo>
                <a:cubicBezTo>
                  <a:pt x="4716811" y="957792"/>
                  <a:pt x="4693679" y="915649"/>
                  <a:pt x="4678259" y="871590"/>
                </a:cubicBezTo>
                <a:cubicBezTo>
                  <a:pt x="4662838" y="819870"/>
                  <a:pt x="4655128" y="768149"/>
                  <a:pt x="4657055" y="718344"/>
                </a:cubicBezTo>
                <a:moveTo>
                  <a:pt x="5144735" y="639805"/>
                </a:moveTo>
                <a:cubicBezTo>
                  <a:pt x="5144735" y="622565"/>
                  <a:pt x="5140880" y="605324"/>
                  <a:pt x="5135097" y="588084"/>
                </a:cubicBezTo>
                <a:cubicBezTo>
                  <a:pt x="5131242" y="570844"/>
                  <a:pt x="5121604" y="557435"/>
                  <a:pt x="5111966" y="544026"/>
                </a:cubicBezTo>
                <a:cubicBezTo>
                  <a:pt x="5100401" y="530617"/>
                  <a:pt x="5086907" y="519123"/>
                  <a:pt x="5071487" y="511461"/>
                </a:cubicBezTo>
                <a:cubicBezTo>
                  <a:pt x="5052211" y="501883"/>
                  <a:pt x="5032935" y="498052"/>
                  <a:pt x="5011731" y="498052"/>
                </a:cubicBezTo>
                <a:cubicBezTo>
                  <a:pt x="4990528" y="498052"/>
                  <a:pt x="4971252" y="501883"/>
                  <a:pt x="4951976" y="511461"/>
                </a:cubicBezTo>
                <a:cubicBezTo>
                  <a:pt x="4936556" y="519123"/>
                  <a:pt x="4923062" y="528701"/>
                  <a:pt x="4911497" y="542110"/>
                </a:cubicBezTo>
                <a:cubicBezTo>
                  <a:pt x="4899932" y="555519"/>
                  <a:pt x="4890294" y="570844"/>
                  <a:pt x="4884510" y="588084"/>
                </a:cubicBezTo>
                <a:cubicBezTo>
                  <a:pt x="4878728" y="605324"/>
                  <a:pt x="4874873" y="622565"/>
                  <a:pt x="4872945" y="639805"/>
                </a:cubicBezTo>
                <a:lnTo>
                  <a:pt x="5144735" y="639805"/>
                </a:lnTo>
                <a:moveTo>
                  <a:pt x="3866744" y="371623"/>
                </a:moveTo>
                <a:cubicBezTo>
                  <a:pt x="3911078" y="360130"/>
                  <a:pt x="3957340" y="350552"/>
                  <a:pt x="4003603" y="342889"/>
                </a:cubicBezTo>
                <a:cubicBezTo>
                  <a:pt x="4061430" y="333312"/>
                  <a:pt x="4121185" y="329480"/>
                  <a:pt x="4179013" y="329480"/>
                </a:cubicBezTo>
                <a:cubicBezTo>
                  <a:pt x="4231058" y="327565"/>
                  <a:pt x="4283103" y="337143"/>
                  <a:pt x="4333220" y="354383"/>
                </a:cubicBezTo>
                <a:cubicBezTo>
                  <a:pt x="4371772" y="367792"/>
                  <a:pt x="4406469" y="390779"/>
                  <a:pt x="4431527" y="421428"/>
                </a:cubicBezTo>
                <a:cubicBezTo>
                  <a:pt x="4456586" y="452078"/>
                  <a:pt x="4473934" y="488474"/>
                  <a:pt x="4483572" y="526785"/>
                </a:cubicBezTo>
                <a:cubicBezTo>
                  <a:pt x="4495138" y="570844"/>
                  <a:pt x="4498993" y="616818"/>
                  <a:pt x="4498993" y="662792"/>
                </a:cubicBezTo>
                <a:lnTo>
                  <a:pt x="4498993" y="1074642"/>
                </a:lnTo>
                <a:lnTo>
                  <a:pt x="4292741" y="1074642"/>
                </a:lnTo>
                <a:lnTo>
                  <a:pt x="4292741" y="689610"/>
                </a:lnTo>
                <a:cubicBezTo>
                  <a:pt x="4292741" y="622565"/>
                  <a:pt x="4283103" y="576591"/>
                  <a:pt x="4265754" y="547857"/>
                </a:cubicBezTo>
                <a:cubicBezTo>
                  <a:pt x="4248406" y="521039"/>
                  <a:pt x="4215637" y="505714"/>
                  <a:pt x="4167448" y="505714"/>
                </a:cubicBezTo>
                <a:cubicBezTo>
                  <a:pt x="4152027" y="505714"/>
                  <a:pt x="4136606" y="505714"/>
                  <a:pt x="4119258" y="507630"/>
                </a:cubicBezTo>
                <a:cubicBezTo>
                  <a:pt x="4101909" y="507630"/>
                  <a:pt x="4088416" y="509545"/>
                  <a:pt x="4074923" y="511461"/>
                </a:cubicBezTo>
                <a:lnTo>
                  <a:pt x="4074923" y="1074642"/>
                </a:lnTo>
                <a:lnTo>
                  <a:pt x="3866744" y="1074642"/>
                </a:lnTo>
                <a:lnTo>
                  <a:pt x="3866744" y="371623"/>
                </a:lnTo>
                <a:moveTo>
                  <a:pt x="3720247" y="530617"/>
                </a:moveTo>
                <a:cubicBezTo>
                  <a:pt x="3700971" y="526785"/>
                  <a:pt x="3679767" y="521039"/>
                  <a:pt x="3654709" y="517208"/>
                </a:cubicBezTo>
                <a:cubicBezTo>
                  <a:pt x="3627723" y="511461"/>
                  <a:pt x="3600736" y="509545"/>
                  <a:pt x="3573750" y="509545"/>
                </a:cubicBezTo>
                <a:cubicBezTo>
                  <a:pt x="3558329" y="509545"/>
                  <a:pt x="3542908" y="511461"/>
                  <a:pt x="3525560" y="513376"/>
                </a:cubicBezTo>
                <a:cubicBezTo>
                  <a:pt x="3512067" y="515292"/>
                  <a:pt x="3498574" y="517208"/>
                  <a:pt x="3485081" y="521039"/>
                </a:cubicBezTo>
                <a:lnTo>
                  <a:pt x="3485081" y="1078474"/>
                </a:lnTo>
                <a:lnTo>
                  <a:pt x="3276901" y="1078474"/>
                </a:lnTo>
                <a:lnTo>
                  <a:pt x="3276901" y="385032"/>
                </a:lnTo>
                <a:cubicBezTo>
                  <a:pt x="3319309" y="369708"/>
                  <a:pt x="3363643" y="358214"/>
                  <a:pt x="3407977" y="348636"/>
                </a:cubicBezTo>
                <a:cubicBezTo>
                  <a:pt x="3463878" y="335227"/>
                  <a:pt x="3521705" y="329480"/>
                  <a:pt x="3577605" y="331396"/>
                </a:cubicBezTo>
                <a:cubicBezTo>
                  <a:pt x="3591098" y="331396"/>
                  <a:pt x="3604591" y="333312"/>
                  <a:pt x="3618085" y="333312"/>
                </a:cubicBezTo>
                <a:cubicBezTo>
                  <a:pt x="3633505" y="333312"/>
                  <a:pt x="3648926" y="335227"/>
                  <a:pt x="3666275" y="339058"/>
                </a:cubicBezTo>
                <a:cubicBezTo>
                  <a:pt x="3681695" y="340974"/>
                  <a:pt x="3697115" y="342889"/>
                  <a:pt x="3714464" y="346721"/>
                </a:cubicBezTo>
                <a:cubicBezTo>
                  <a:pt x="3727957" y="348636"/>
                  <a:pt x="3741450" y="352467"/>
                  <a:pt x="3754943" y="358214"/>
                </a:cubicBezTo>
                <a:lnTo>
                  <a:pt x="3720247" y="530617"/>
                </a:lnTo>
                <a:moveTo>
                  <a:pt x="2426835" y="718344"/>
                </a:moveTo>
                <a:cubicBezTo>
                  <a:pt x="2424907" y="660876"/>
                  <a:pt x="2436473" y="603409"/>
                  <a:pt x="2455749" y="549772"/>
                </a:cubicBezTo>
                <a:cubicBezTo>
                  <a:pt x="2473097" y="503798"/>
                  <a:pt x="2500083" y="463571"/>
                  <a:pt x="2534780" y="427175"/>
                </a:cubicBezTo>
                <a:cubicBezTo>
                  <a:pt x="2567549" y="394610"/>
                  <a:pt x="2604173" y="369708"/>
                  <a:pt x="2646580" y="354383"/>
                </a:cubicBezTo>
                <a:cubicBezTo>
                  <a:pt x="2688987" y="337143"/>
                  <a:pt x="2733321" y="329480"/>
                  <a:pt x="2777656" y="329480"/>
                </a:cubicBezTo>
                <a:cubicBezTo>
                  <a:pt x="2881746" y="329480"/>
                  <a:pt x="2964632" y="362045"/>
                  <a:pt x="3024387" y="425260"/>
                </a:cubicBezTo>
                <a:cubicBezTo>
                  <a:pt x="3084142" y="488474"/>
                  <a:pt x="3114984" y="582337"/>
                  <a:pt x="3114984" y="703019"/>
                </a:cubicBezTo>
                <a:cubicBezTo>
                  <a:pt x="3114984" y="714513"/>
                  <a:pt x="3114984" y="727922"/>
                  <a:pt x="3113056" y="743246"/>
                </a:cubicBezTo>
                <a:cubicBezTo>
                  <a:pt x="3111129" y="758571"/>
                  <a:pt x="3111129" y="770065"/>
                  <a:pt x="3111129" y="781558"/>
                </a:cubicBezTo>
                <a:lnTo>
                  <a:pt x="2638870" y="781558"/>
                </a:lnTo>
                <a:cubicBezTo>
                  <a:pt x="2642725" y="821785"/>
                  <a:pt x="2663928" y="860097"/>
                  <a:pt x="2698625" y="883084"/>
                </a:cubicBezTo>
                <a:cubicBezTo>
                  <a:pt x="2741032" y="909902"/>
                  <a:pt x="2791149" y="923311"/>
                  <a:pt x="2841266" y="921396"/>
                </a:cubicBezTo>
                <a:cubicBezTo>
                  <a:pt x="2877890" y="921396"/>
                  <a:pt x="2916442" y="917564"/>
                  <a:pt x="2953067" y="911818"/>
                </a:cubicBezTo>
                <a:cubicBezTo>
                  <a:pt x="2983908" y="906071"/>
                  <a:pt x="3014749" y="896493"/>
                  <a:pt x="3043663" y="885000"/>
                </a:cubicBezTo>
                <a:lnTo>
                  <a:pt x="3072577" y="1053571"/>
                </a:lnTo>
                <a:cubicBezTo>
                  <a:pt x="3059084" y="1061233"/>
                  <a:pt x="3043663" y="1065064"/>
                  <a:pt x="3028242" y="1070811"/>
                </a:cubicBezTo>
                <a:cubicBezTo>
                  <a:pt x="3007039" y="1076558"/>
                  <a:pt x="2985835" y="1082305"/>
                  <a:pt x="2964632" y="1084220"/>
                </a:cubicBezTo>
                <a:cubicBezTo>
                  <a:pt x="2941501" y="1088051"/>
                  <a:pt x="2918370" y="1091883"/>
                  <a:pt x="2891384" y="1095714"/>
                </a:cubicBezTo>
                <a:cubicBezTo>
                  <a:pt x="2866325" y="1097629"/>
                  <a:pt x="2839338" y="1099545"/>
                  <a:pt x="2812352" y="1099545"/>
                </a:cubicBezTo>
                <a:cubicBezTo>
                  <a:pt x="2752597" y="1101460"/>
                  <a:pt x="2694770" y="1091883"/>
                  <a:pt x="2638870" y="1070811"/>
                </a:cubicBezTo>
                <a:cubicBezTo>
                  <a:pt x="2592607" y="1053571"/>
                  <a:pt x="2552128" y="1026753"/>
                  <a:pt x="2517431" y="992272"/>
                </a:cubicBezTo>
                <a:cubicBezTo>
                  <a:pt x="2484662" y="957792"/>
                  <a:pt x="2461531" y="915649"/>
                  <a:pt x="2446111" y="871590"/>
                </a:cubicBezTo>
                <a:cubicBezTo>
                  <a:pt x="2434545" y="819870"/>
                  <a:pt x="2426835" y="770065"/>
                  <a:pt x="2426835" y="718344"/>
                </a:cubicBezTo>
                <a:moveTo>
                  <a:pt x="2916442" y="639805"/>
                </a:moveTo>
                <a:cubicBezTo>
                  <a:pt x="2916442" y="622565"/>
                  <a:pt x="2912587" y="605324"/>
                  <a:pt x="2906804" y="588084"/>
                </a:cubicBezTo>
                <a:cubicBezTo>
                  <a:pt x="2902949" y="570844"/>
                  <a:pt x="2893311" y="557435"/>
                  <a:pt x="2883673" y="544026"/>
                </a:cubicBezTo>
                <a:cubicBezTo>
                  <a:pt x="2872108" y="530617"/>
                  <a:pt x="2858614" y="519123"/>
                  <a:pt x="2843194" y="511461"/>
                </a:cubicBezTo>
                <a:cubicBezTo>
                  <a:pt x="2823918" y="501883"/>
                  <a:pt x="2804642" y="498052"/>
                  <a:pt x="2783438" y="498052"/>
                </a:cubicBezTo>
                <a:cubicBezTo>
                  <a:pt x="2762235" y="498052"/>
                  <a:pt x="2742959" y="501883"/>
                  <a:pt x="2723683" y="511461"/>
                </a:cubicBezTo>
                <a:cubicBezTo>
                  <a:pt x="2708263" y="519123"/>
                  <a:pt x="2692842" y="528701"/>
                  <a:pt x="2681276" y="542110"/>
                </a:cubicBezTo>
                <a:cubicBezTo>
                  <a:pt x="2669711" y="555519"/>
                  <a:pt x="2660073" y="570844"/>
                  <a:pt x="2654290" y="588084"/>
                </a:cubicBezTo>
                <a:cubicBezTo>
                  <a:pt x="2648507" y="605324"/>
                  <a:pt x="2644652" y="622565"/>
                  <a:pt x="2642725" y="639805"/>
                </a:cubicBezTo>
                <a:lnTo>
                  <a:pt x="2916442" y="639805"/>
                </a:lnTo>
                <a:moveTo>
                  <a:pt x="2089507" y="706850"/>
                </a:moveTo>
                <a:cubicBezTo>
                  <a:pt x="2089507" y="572759"/>
                  <a:pt x="2039389" y="507630"/>
                  <a:pt x="1941082" y="507630"/>
                </a:cubicBezTo>
                <a:cubicBezTo>
                  <a:pt x="1919879" y="507630"/>
                  <a:pt x="1898675" y="509545"/>
                  <a:pt x="1877472" y="515292"/>
                </a:cubicBezTo>
                <a:cubicBezTo>
                  <a:pt x="1860123" y="519123"/>
                  <a:pt x="1842775" y="526785"/>
                  <a:pt x="1827354" y="536363"/>
                </a:cubicBezTo>
                <a:lnTo>
                  <a:pt x="1827354" y="911818"/>
                </a:lnTo>
                <a:cubicBezTo>
                  <a:pt x="1836992" y="913733"/>
                  <a:pt x="1850485" y="915649"/>
                  <a:pt x="1865906" y="917564"/>
                </a:cubicBezTo>
                <a:cubicBezTo>
                  <a:pt x="1881327" y="919480"/>
                  <a:pt x="1898675" y="919480"/>
                  <a:pt x="1917951" y="919480"/>
                </a:cubicBezTo>
                <a:cubicBezTo>
                  <a:pt x="1968068" y="923311"/>
                  <a:pt x="2016258" y="902240"/>
                  <a:pt x="2047099" y="862013"/>
                </a:cubicBezTo>
                <a:cubicBezTo>
                  <a:pt x="2076013" y="816039"/>
                  <a:pt x="2091434" y="762402"/>
                  <a:pt x="2089507" y="706850"/>
                </a:cubicBezTo>
                <a:moveTo>
                  <a:pt x="2301541" y="714513"/>
                </a:moveTo>
                <a:cubicBezTo>
                  <a:pt x="2301541" y="768149"/>
                  <a:pt x="2293831" y="821785"/>
                  <a:pt x="2274555" y="873506"/>
                </a:cubicBezTo>
                <a:cubicBezTo>
                  <a:pt x="2259134" y="919480"/>
                  <a:pt x="2234076" y="959707"/>
                  <a:pt x="2201307" y="994188"/>
                </a:cubicBezTo>
                <a:cubicBezTo>
                  <a:pt x="2166610" y="1028668"/>
                  <a:pt x="2126131" y="1055486"/>
                  <a:pt x="2081796" y="1072727"/>
                </a:cubicBezTo>
                <a:cubicBezTo>
                  <a:pt x="2029751" y="1091883"/>
                  <a:pt x="1975779" y="1099545"/>
                  <a:pt x="1919879" y="1099545"/>
                </a:cubicBezTo>
                <a:cubicBezTo>
                  <a:pt x="1894820" y="1099545"/>
                  <a:pt x="1867834" y="1097629"/>
                  <a:pt x="1840847" y="1095714"/>
                </a:cubicBezTo>
                <a:cubicBezTo>
                  <a:pt x="1813861" y="1093798"/>
                  <a:pt x="1786875" y="1089967"/>
                  <a:pt x="1759889" y="1088051"/>
                </a:cubicBezTo>
                <a:cubicBezTo>
                  <a:pt x="1734830" y="1084220"/>
                  <a:pt x="1709771" y="1080389"/>
                  <a:pt x="1684713" y="1074642"/>
                </a:cubicBezTo>
                <a:cubicBezTo>
                  <a:pt x="1659654" y="1070811"/>
                  <a:pt x="1638451" y="1065064"/>
                  <a:pt x="1621102" y="1057402"/>
                </a:cubicBezTo>
                <a:lnTo>
                  <a:pt x="1621102" y="32565"/>
                </a:lnTo>
                <a:lnTo>
                  <a:pt x="1829282" y="0"/>
                </a:lnTo>
                <a:lnTo>
                  <a:pt x="1829282" y="363961"/>
                </a:lnTo>
                <a:cubicBezTo>
                  <a:pt x="1852413" y="354383"/>
                  <a:pt x="1877472" y="346721"/>
                  <a:pt x="1902530" y="340974"/>
                </a:cubicBezTo>
                <a:cubicBezTo>
                  <a:pt x="1929517" y="335227"/>
                  <a:pt x="1956503" y="333312"/>
                  <a:pt x="1983489" y="333312"/>
                </a:cubicBezTo>
                <a:cubicBezTo>
                  <a:pt x="2031679" y="333312"/>
                  <a:pt x="2077941" y="340974"/>
                  <a:pt x="2122276" y="362045"/>
                </a:cubicBezTo>
                <a:cubicBezTo>
                  <a:pt x="2160827" y="379286"/>
                  <a:pt x="2195524" y="406104"/>
                  <a:pt x="2222510" y="438669"/>
                </a:cubicBezTo>
                <a:cubicBezTo>
                  <a:pt x="2251424" y="475065"/>
                  <a:pt x="2272628" y="515292"/>
                  <a:pt x="2284193" y="559350"/>
                </a:cubicBezTo>
                <a:cubicBezTo>
                  <a:pt x="2295759" y="607240"/>
                  <a:pt x="2301541" y="660876"/>
                  <a:pt x="2301541" y="714513"/>
                </a:cubicBezTo>
                <a:moveTo>
                  <a:pt x="1422561" y="1051655"/>
                </a:moveTo>
                <a:cubicBezTo>
                  <a:pt x="1378226" y="1063149"/>
                  <a:pt x="1331964" y="1072727"/>
                  <a:pt x="1285702" y="1078474"/>
                </a:cubicBezTo>
                <a:cubicBezTo>
                  <a:pt x="1227874" y="1088051"/>
                  <a:pt x="1168119" y="1091883"/>
                  <a:pt x="1110291" y="1091883"/>
                </a:cubicBezTo>
                <a:cubicBezTo>
                  <a:pt x="1056319" y="1093798"/>
                  <a:pt x="1004274" y="1084220"/>
                  <a:pt x="954157" y="1066980"/>
                </a:cubicBezTo>
                <a:cubicBezTo>
                  <a:pt x="915605" y="1051655"/>
                  <a:pt x="882836" y="1028668"/>
                  <a:pt x="855850" y="998019"/>
                </a:cubicBezTo>
                <a:cubicBezTo>
                  <a:pt x="830791" y="965454"/>
                  <a:pt x="813443" y="929058"/>
                  <a:pt x="803805" y="888831"/>
                </a:cubicBezTo>
                <a:cubicBezTo>
                  <a:pt x="792239" y="844772"/>
                  <a:pt x="788384" y="796883"/>
                  <a:pt x="788384" y="750909"/>
                </a:cubicBezTo>
                <a:lnTo>
                  <a:pt x="788384" y="346721"/>
                </a:lnTo>
                <a:lnTo>
                  <a:pt x="996563" y="346721"/>
                </a:lnTo>
                <a:lnTo>
                  <a:pt x="996563" y="727922"/>
                </a:lnTo>
                <a:cubicBezTo>
                  <a:pt x="996563" y="794967"/>
                  <a:pt x="1006201" y="842857"/>
                  <a:pt x="1023550" y="871590"/>
                </a:cubicBezTo>
                <a:cubicBezTo>
                  <a:pt x="1040898" y="900324"/>
                  <a:pt x="1073667" y="915649"/>
                  <a:pt x="1121857" y="915649"/>
                </a:cubicBezTo>
                <a:cubicBezTo>
                  <a:pt x="1137278" y="915649"/>
                  <a:pt x="1152698" y="915649"/>
                  <a:pt x="1170046" y="913733"/>
                </a:cubicBezTo>
                <a:cubicBezTo>
                  <a:pt x="1187395" y="911818"/>
                  <a:pt x="1200888" y="911818"/>
                  <a:pt x="1214381" y="907987"/>
                </a:cubicBezTo>
                <a:lnTo>
                  <a:pt x="1214381" y="346721"/>
                </a:lnTo>
                <a:lnTo>
                  <a:pt x="1422561" y="346721"/>
                </a:lnTo>
                <a:lnTo>
                  <a:pt x="1422561" y="1051655"/>
                </a:lnTo>
                <a:moveTo>
                  <a:pt x="208180" y="611071"/>
                </a:moveTo>
                <a:cubicBezTo>
                  <a:pt x="229383" y="588084"/>
                  <a:pt x="248659" y="565097"/>
                  <a:pt x="271790" y="542110"/>
                </a:cubicBezTo>
                <a:cubicBezTo>
                  <a:pt x="292993" y="517208"/>
                  <a:pt x="314197" y="494221"/>
                  <a:pt x="335401" y="471233"/>
                </a:cubicBezTo>
                <a:cubicBezTo>
                  <a:pt x="356604" y="446331"/>
                  <a:pt x="375880" y="425260"/>
                  <a:pt x="393228" y="404188"/>
                </a:cubicBezTo>
                <a:cubicBezTo>
                  <a:pt x="410577" y="383117"/>
                  <a:pt x="427925" y="363961"/>
                  <a:pt x="441418" y="348636"/>
                </a:cubicBezTo>
                <a:lnTo>
                  <a:pt x="688149" y="348636"/>
                </a:lnTo>
                <a:cubicBezTo>
                  <a:pt x="638032" y="404188"/>
                  <a:pt x="589842" y="459740"/>
                  <a:pt x="543580" y="511461"/>
                </a:cubicBezTo>
                <a:cubicBezTo>
                  <a:pt x="495390" y="563182"/>
                  <a:pt x="445273" y="616818"/>
                  <a:pt x="389373" y="670454"/>
                </a:cubicBezTo>
                <a:cubicBezTo>
                  <a:pt x="420214" y="699188"/>
                  <a:pt x="449128" y="727922"/>
                  <a:pt x="476114" y="760487"/>
                </a:cubicBezTo>
                <a:cubicBezTo>
                  <a:pt x="505028" y="794967"/>
                  <a:pt x="533942" y="829448"/>
                  <a:pt x="562856" y="867759"/>
                </a:cubicBezTo>
                <a:cubicBezTo>
                  <a:pt x="589842" y="904155"/>
                  <a:pt x="616828" y="942467"/>
                  <a:pt x="639959" y="978863"/>
                </a:cubicBezTo>
                <a:cubicBezTo>
                  <a:pt x="663091" y="1015259"/>
                  <a:pt x="682367" y="1049740"/>
                  <a:pt x="697787" y="1080389"/>
                </a:cubicBezTo>
                <a:lnTo>
                  <a:pt x="458766" y="1080389"/>
                </a:lnTo>
                <a:cubicBezTo>
                  <a:pt x="443345" y="1055486"/>
                  <a:pt x="425997" y="1030584"/>
                  <a:pt x="406721" y="1001850"/>
                </a:cubicBezTo>
                <a:cubicBezTo>
                  <a:pt x="387446" y="973116"/>
                  <a:pt x="366242" y="944383"/>
                  <a:pt x="346966" y="913733"/>
                </a:cubicBezTo>
                <a:cubicBezTo>
                  <a:pt x="325763" y="885000"/>
                  <a:pt x="302631" y="856266"/>
                  <a:pt x="277573" y="829448"/>
                </a:cubicBezTo>
                <a:cubicBezTo>
                  <a:pt x="256369" y="804545"/>
                  <a:pt x="233238" y="781558"/>
                  <a:pt x="208180" y="762402"/>
                </a:cubicBezTo>
                <a:lnTo>
                  <a:pt x="208180" y="1082305"/>
                </a:lnTo>
                <a:lnTo>
                  <a:pt x="0" y="1082305"/>
                </a:lnTo>
                <a:lnTo>
                  <a:pt x="0" y="32565"/>
                </a:lnTo>
                <a:lnTo>
                  <a:pt x="208180" y="0"/>
                </a:lnTo>
                <a:lnTo>
                  <a:pt x="208180" y="611071"/>
                </a:lnTo>
              </a:path>
            </a:pathLst>
          </a:custGeom>
          <a:solidFill>
            <a:srgbClr val="000000"/>
          </a:solidFill>
          <a:ln w="19276" cap="flat">
            <a:noFill/>
            <a:prstDash val="solid"/>
            <a:miter/>
          </a:ln>
        </p:spPr>
        <p:txBody>
          <a:bodyPr rtlCol="0" anchor="ctr"/>
          <a:lstStyle/>
          <a:p>
            <a:endParaRPr lang="en-US"/>
          </a:p>
        </p:txBody>
      </p:sp>
    </p:spTree>
    <p:extLst>
      <p:ext uri="{BB962C8B-B14F-4D97-AF65-F5344CB8AC3E}">
        <p14:creationId xmlns:p14="http://schemas.microsoft.com/office/powerpoint/2010/main" val="299811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p:cTn id="2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5">
                                            <p:txEl>
                                              <p:pRg st="0" end="0"/>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par>
                                <p:cTn id="35" presetID="53" presetClass="entr" presetSubtype="16"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2"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37F15D-D39F-142E-C96D-02201B88347B}"/>
              </a:ext>
            </a:extLst>
          </p:cNvPr>
          <p:cNvSpPr txBox="1"/>
          <p:nvPr/>
        </p:nvSpPr>
        <p:spPr>
          <a:xfrm>
            <a:off x="2208686" y="4073482"/>
            <a:ext cx="7774628" cy="1077218"/>
          </a:xfrm>
          <a:prstGeom prst="rect">
            <a:avLst/>
          </a:prstGeom>
          <a:noFill/>
        </p:spPr>
        <p:txBody>
          <a:bodyPr wrap="square" lIns="91440" tIns="45720" rIns="91440" bIns="4572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a:rPr>
              <a:t>Cloud-native application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a:rPr>
              <a:t>that works on any cloud</a:t>
            </a:r>
            <a:endParaRPr kumimoji="0" lang="en-US" sz="2000" b="0" i="0" u="none" strike="noStrike" kern="1200" cap="none" spc="0" normalizeH="0" baseline="0" noProof="0">
              <a:ln>
                <a:noFill/>
              </a:ln>
              <a:solidFill>
                <a:srgbClr val="000000"/>
              </a:solidFill>
              <a:effectLst/>
              <a:uLnTx/>
              <a:uFillTx/>
              <a:latin typeface="Segoe UI"/>
              <a:ea typeface="+mn-ea"/>
              <a:cs typeface="Segoe UI"/>
            </a:endParaRPr>
          </a:p>
        </p:txBody>
      </p:sp>
      <p:grpSp>
        <p:nvGrpSpPr>
          <p:cNvPr id="9" name="Graphic 5">
            <a:extLst>
              <a:ext uri="{FF2B5EF4-FFF2-40B4-BE49-F238E27FC236}">
                <a16:creationId xmlns:a16="http://schemas.microsoft.com/office/drawing/2014/main" id="{4C2148E2-966D-E5FD-1C33-D96045E5E4F7}"/>
              </a:ext>
            </a:extLst>
          </p:cNvPr>
          <p:cNvGrpSpPr/>
          <p:nvPr/>
        </p:nvGrpSpPr>
        <p:grpSpPr>
          <a:xfrm>
            <a:off x="2946796" y="1930687"/>
            <a:ext cx="6298408" cy="1707662"/>
            <a:chOff x="-2818025" y="-5811011"/>
            <a:chExt cx="9699833" cy="2629880"/>
          </a:xfrm>
        </p:grpSpPr>
        <p:sp>
          <p:nvSpPr>
            <p:cNvPr id="10" name="Freeform: Shape 9">
              <a:extLst>
                <a:ext uri="{FF2B5EF4-FFF2-40B4-BE49-F238E27FC236}">
                  <a16:creationId xmlns:a16="http://schemas.microsoft.com/office/drawing/2014/main" id="{31F0CEB4-57A0-AE4D-730E-CCE856DDE09D}"/>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 name="Graphic 5">
              <a:extLst>
                <a:ext uri="{FF2B5EF4-FFF2-40B4-BE49-F238E27FC236}">
                  <a16:creationId xmlns:a16="http://schemas.microsoft.com/office/drawing/2014/main" id="{8F75042C-E01B-7F2F-AC03-3FE2CD0D0C5F}"/>
                </a:ext>
              </a:extLst>
            </p:cNvPr>
            <p:cNvGrpSpPr/>
            <p:nvPr/>
          </p:nvGrpSpPr>
          <p:grpSpPr>
            <a:xfrm>
              <a:off x="-2818025" y="-5577556"/>
              <a:ext cx="1278374" cy="2396371"/>
              <a:chOff x="-2818025" y="-5577556"/>
              <a:chExt cx="1278374" cy="2396371"/>
            </a:xfrm>
          </p:grpSpPr>
          <p:sp>
            <p:nvSpPr>
              <p:cNvPr id="12" name="Freeform: Shape 11">
                <a:extLst>
                  <a:ext uri="{FF2B5EF4-FFF2-40B4-BE49-F238E27FC236}">
                    <a16:creationId xmlns:a16="http://schemas.microsoft.com/office/drawing/2014/main" id="{5ABE9840-E4F4-CA99-AA2B-7473053E06AB}"/>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8B37B50-5387-47B1-3FAE-F2CEE521E2C0}"/>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88C7D817-522E-EF24-5D87-D6FECFDD45C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2CCA80A4-2F32-410B-03D2-6526A65BD15F}"/>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409655C9-1EAA-7AED-DA88-44D1EEAB08B6}"/>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81968C0-0069-81DC-833A-9BA70532185E}"/>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5336A0C-F299-BC9B-B6AA-2288C8E074A1}"/>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6A66206-0B0D-437C-2B7D-C8C6CAF676E2}"/>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BD4B1A54-A5FF-C125-F9E1-4A501FCDC21C}"/>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9532760-E455-7309-E747-6B14D65579BC}"/>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F12C809-D093-C490-DF25-8DBC424538A5}"/>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C610CD7-0EAA-73CC-0287-E8CF893B79DD}"/>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CCAA841-7887-D2B9-B0AE-39DAEBB78D6C}"/>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99875E9-803C-870C-FB56-93FAE8549102}"/>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D90698D-46AD-23C6-7C7B-94BCE2D7A96C}"/>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 name="Graphic 5">
              <a:extLst>
                <a:ext uri="{FF2B5EF4-FFF2-40B4-BE49-F238E27FC236}">
                  <a16:creationId xmlns:a16="http://schemas.microsoft.com/office/drawing/2014/main" id="{1E311F90-E333-AB29-8223-4B42CE88BAFE}"/>
                </a:ext>
              </a:extLst>
            </p:cNvPr>
            <p:cNvGrpSpPr/>
            <p:nvPr/>
          </p:nvGrpSpPr>
          <p:grpSpPr>
            <a:xfrm>
              <a:off x="81604" y="-5811011"/>
              <a:ext cx="6800204" cy="2064851"/>
              <a:chOff x="81604" y="-5811011"/>
              <a:chExt cx="6800204" cy="2064851"/>
            </a:xfrm>
            <a:solidFill>
              <a:srgbClr val="C74325"/>
            </a:solidFill>
          </p:grpSpPr>
          <p:sp>
            <p:nvSpPr>
              <p:cNvPr id="28" name="Freeform: Shape 27">
                <a:extLst>
                  <a:ext uri="{FF2B5EF4-FFF2-40B4-BE49-F238E27FC236}">
                    <a16:creationId xmlns:a16="http://schemas.microsoft.com/office/drawing/2014/main" id="{67E1AC57-068A-91CE-55FD-0625296B7B9A}"/>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C21620F-E350-A462-57D7-51EE7CBB963C}"/>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2A2D465-2CFC-0C5B-F16D-5C24FE724F35}"/>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2C2A09A8-2A0C-9D72-2B0B-58394972B015}"/>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F45ABF9-BB56-D5DF-B3E2-06A3DC0A63C0}"/>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C067D02-3974-A7A2-D4EC-25A4FFC20ED7}"/>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2678673-56A9-C0C1-22C0-CA600E5DF189}"/>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22752571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aphic 5">
            <a:extLst>
              <a:ext uri="{FF2B5EF4-FFF2-40B4-BE49-F238E27FC236}">
                <a16:creationId xmlns:a16="http://schemas.microsoft.com/office/drawing/2014/main" id="{4C2148E2-966D-E5FD-1C33-D96045E5E4F7}"/>
              </a:ext>
            </a:extLst>
          </p:cNvPr>
          <p:cNvGrpSpPr/>
          <p:nvPr/>
        </p:nvGrpSpPr>
        <p:grpSpPr>
          <a:xfrm>
            <a:off x="2971248" y="845972"/>
            <a:ext cx="6298408" cy="1707662"/>
            <a:chOff x="-2818025" y="-5811011"/>
            <a:chExt cx="9699833" cy="2629880"/>
          </a:xfrm>
        </p:grpSpPr>
        <p:sp>
          <p:nvSpPr>
            <p:cNvPr id="10" name="Freeform: Shape 9">
              <a:extLst>
                <a:ext uri="{FF2B5EF4-FFF2-40B4-BE49-F238E27FC236}">
                  <a16:creationId xmlns:a16="http://schemas.microsoft.com/office/drawing/2014/main" id="{31F0CEB4-57A0-AE4D-730E-CCE856DDE09D}"/>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 name="Graphic 5">
              <a:extLst>
                <a:ext uri="{FF2B5EF4-FFF2-40B4-BE49-F238E27FC236}">
                  <a16:creationId xmlns:a16="http://schemas.microsoft.com/office/drawing/2014/main" id="{8F75042C-E01B-7F2F-AC03-3FE2CD0D0C5F}"/>
                </a:ext>
              </a:extLst>
            </p:cNvPr>
            <p:cNvGrpSpPr/>
            <p:nvPr/>
          </p:nvGrpSpPr>
          <p:grpSpPr>
            <a:xfrm>
              <a:off x="-2818025" y="-5577556"/>
              <a:ext cx="1278374" cy="2396371"/>
              <a:chOff x="-2818025" y="-5577556"/>
              <a:chExt cx="1278374" cy="2396371"/>
            </a:xfrm>
          </p:grpSpPr>
          <p:sp>
            <p:nvSpPr>
              <p:cNvPr id="12" name="Freeform: Shape 11">
                <a:extLst>
                  <a:ext uri="{FF2B5EF4-FFF2-40B4-BE49-F238E27FC236}">
                    <a16:creationId xmlns:a16="http://schemas.microsoft.com/office/drawing/2014/main" id="{5ABE9840-E4F4-CA99-AA2B-7473053E06AB}"/>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8B37B50-5387-47B1-3FAE-F2CEE521E2C0}"/>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88C7D817-522E-EF24-5D87-D6FECFDD45C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2CCA80A4-2F32-410B-03D2-6526A65BD15F}"/>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409655C9-1EAA-7AED-DA88-44D1EEAB08B6}"/>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81968C0-0069-81DC-833A-9BA70532185E}"/>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5336A0C-F299-BC9B-B6AA-2288C8E074A1}"/>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6A66206-0B0D-437C-2B7D-C8C6CAF676E2}"/>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BD4B1A54-A5FF-C125-F9E1-4A501FCDC21C}"/>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9532760-E455-7309-E747-6B14D65579BC}"/>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F12C809-D093-C490-DF25-8DBC424538A5}"/>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C610CD7-0EAA-73CC-0287-E8CF893B79DD}"/>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CCAA841-7887-D2B9-B0AE-39DAEBB78D6C}"/>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99875E9-803C-870C-FB56-93FAE8549102}"/>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D90698D-46AD-23C6-7C7B-94BCE2D7A96C}"/>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 name="Graphic 5">
              <a:extLst>
                <a:ext uri="{FF2B5EF4-FFF2-40B4-BE49-F238E27FC236}">
                  <a16:creationId xmlns:a16="http://schemas.microsoft.com/office/drawing/2014/main" id="{1E311F90-E333-AB29-8223-4B42CE88BAFE}"/>
                </a:ext>
              </a:extLst>
            </p:cNvPr>
            <p:cNvGrpSpPr/>
            <p:nvPr/>
          </p:nvGrpSpPr>
          <p:grpSpPr>
            <a:xfrm>
              <a:off x="81604" y="-5811011"/>
              <a:ext cx="6800204" cy="2064851"/>
              <a:chOff x="81604" y="-5811011"/>
              <a:chExt cx="6800204" cy="2064851"/>
            </a:xfrm>
            <a:solidFill>
              <a:srgbClr val="C74325"/>
            </a:solidFill>
          </p:grpSpPr>
          <p:sp>
            <p:nvSpPr>
              <p:cNvPr id="28" name="Freeform: Shape 27">
                <a:extLst>
                  <a:ext uri="{FF2B5EF4-FFF2-40B4-BE49-F238E27FC236}">
                    <a16:creationId xmlns:a16="http://schemas.microsoft.com/office/drawing/2014/main" id="{67E1AC57-068A-91CE-55FD-0625296B7B9A}"/>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C21620F-E350-A462-57D7-51EE7CBB963C}"/>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2A2D465-2CFC-0C5B-F16D-5C24FE724F35}"/>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2C2A09A8-2A0C-9D72-2B0B-58394972B015}"/>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F45ABF9-BB56-D5DF-B3E2-06A3DC0A63C0}"/>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C067D02-3974-A7A2-D4EC-25A4FFC20ED7}"/>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2678673-56A9-C0C1-22C0-CA600E5DF189}"/>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Rectangle: Top Corners Rounded 3">
            <a:extLst>
              <a:ext uri="{FF2B5EF4-FFF2-40B4-BE49-F238E27FC236}">
                <a16:creationId xmlns:a16="http://schemas.microsoft.com/office/drawing/2014/main" id="{BDBD75CE-E033-C9C8-6001-38F98EC6A9E7}"/>
              </a:ext>
            </a:extLst>
          </p:cNvPr>
          <p:cNvSpPr/>
          <p:nvPr/>
        </p:nvSpPr>
        <p:spPr bwMode="auto">
          <a:xfrm rot="16200000">
            <a:off x="1080170" y="3374986"/>
            <a:ext cx="3045016" cy="2331183"/>
          </a:xfrm>
          <a:prstGeom prst="round2SameRect">
            <a:avLst>
              <a:gd name="adj1" fmla="val 8431"/>
              <a:gd name="adj2" fmla="val 0"/>
            </a:avLst>
          </a:prstGeom>
          <a:solidFill>
            <a:srgbClr val="E06A4E"/>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vert" wrap="square" lIns="0" tIns="6400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 name="Rectangle 5">
            <a:extLst>
              <a:ext uri="{FF2B5EF4-FFF2-40B4-BE49-F238E27FC236}">
                <a16:creationId xmlns:a16="http://schemas.microsoft.com/office/drawing/2014/main" id="{2F46D2B2-91C5-1D93-97FE-5060573E05FE}"/>
              </a:ext>
            </a:extLst>
          </p:cNvPr>
          <p:cNvSpPr/>
          <p:nvPr/>
        </p:nvSpPr>
        <p:spPr bwMode="auto">
          <a:xfrm>
            <a:off x="3757183" y="3018639"/>
            <a:ext cx="2331187" cy="3045015"/>
          </a:xfrm>
          <a:prstGeom prst="rect">
            <a:avLst/>
          </a:prstGeom>
          <a:solidFill>
            <a:srgbClr val="DA4C2A"/>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0E7F516D-4F91-34E6-5F5C-E9210019CC22}"/>
              </a:ext>
            </a:extLst>
          </p:cNvPr>
          <p:cNvSpPr/>
          <p:nvPr/>
        </p:nvSpPr>
        <p:spPr bwMode="auto">
          <a:xfrm>
            <a:off x="6088370" y="3019206"/>
            <a:ext cx="2331187" cy="3045015"/>
          </a:xfrm>
          <a:prstGeom prst="rect">
            <a:avLst/>
          </a:prstGeom>
          <a:solidFill>
            <a:srgbClr val="C7432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3" name="Rectangle: Top Corners Rounded 62">
            <a:extLst>
              <a:ext uri="{FF2B5EF4-FFF2-40B4-BE49-F238E27FC236}">
                <a16:creationId xmlns:a16="http://schemas.microsoft.com/office/drawing/2014/main" id="{2D148DCD-E272-6089-ED1F-7C2B65D2CB0D}"/>
              </a:ext>
            </a:extLst>
          </p:cNvPr>
          <p:cNvSpPr/>
          <p:nvPr/>
        </p:nvSpPr>
        <p:spPr bwMode="auto">
          <a:xfrm rot="5400000">
            <a:off x="8062429" y="3375937"/>
            <a:ext cx="3045439" cy="2331184"/>
          </a:xfrm>
          <a:prstGeom prst="round2SameRect">
            <a:avLst>
              <a:gd name="adj1" fmla="val 7298"/>
              <a:gd name="adj2" fmla="val 0"/>
            </a:avLst>
          </a:prstGeom>
          <a:solidFill>
            <a:srgbClr val="9F361D"/>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7" name="TextBox 6">
            <a:extLst>
              <a:ext uri="{FF2B5EF4-FFF2-40B4-BE49-F238E27FC236}">
                <a16:creationId xmlns:a16="http://schemas.microsoft.com/office/drawing/2014/main" id="{2328E3A7-24FB-6CC9-3CF9-8C19629AEF05}"/>
              </a:ext>
            </a:extLst>
          </p:cNvPr>
          <p:cNvSpPr txBox="1"/>
          <p:nvPr/>
        </p:nvSpPr>
        <p:spPr>
          <a:xfrm>
            <a:off x="6435975" y="4011488"/>
            <a:ext cx="1566390" cy="5355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Graph</a:t>
            </a:r>
          </a:p>
        </p:txBody>
      </p:sp>
      <p:grpSp>
        <p:nvGrpSpPr>
          <p:cNvPr id="68" name="Group 67">
            <a:extLst>
              <a:ext uri="{FF2B5EF4-FFF2-40B4-BE49-F238E27FC236}">
                <a16:creationId xmlns:a16="http://schemas.microsoft.com/office/drawing/2014/main" id="{98CB827A-EDC9-BBC0-BA37-E984504B6EED}"/>
              </a:ext>
            </a:extLst>
          </p:cNvPr>
          <p:cNvGrpSpPr/>
          <p:nvPr/>
        </p:nvGrpSpPr>
        <p:grpSpPr>
          <a:xfrm>
            <a:off x="6944803" y="3314935"/>
            <a:ext cx="548735" cy="581911"/>
            <a:chOff x="3446108" y="2674653"/>
            <a:chExt cx="671069" cy="711645"/>
          </a:xfrm>
        </p:grpSpPr>
        <p:sp>
          <p:nvSpPr>
            <p:cNvPr id="69" name="Rectangle: Rounded Corners 68">
              <a:extLst>
                <a:ext uri="{FF2B5EF4-FFF2-40B4-BE49-F238E27FC236}">
                  <a16:creationId xmlns:a16="http://schemas.microsoft.com/office/drawing/2014/main" id="{3BF7D361-C70F-899B-E458-6BCD0751B87C}"/>
                </a:ext>
              </a:extLst>
            </p:cNvPr>
            <p:cNvSpPr/>
            <p:nvPr/>
          </p:nvSpPr>
          <p:spPr bwMode="auto">
            <a:xfrm>
              <a:off x="3662925" y="2929653"/>
              <a:ext cx="228600" cy="228600"/>
            </a:xfrm>
            <a:prstGeom prst="roundRect">
              <a:avLst/>
            </a:prstGeom>
            <a:solidFill>
              <a:srgbClr val="892E1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822EEC63-BA03-E3B3-F1FD-7E63ED874B1B}"/>
                </a:ext>
              </a:extLst>
            </p:cNvPr>
            <p:cNvSpPr/>
            <p:nvPr/>
          </p:nvSpPr>
          <p:spPr bwMode="auto">
            <a:xfrm>
              <a:off x="3934297"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1" name="Straight Connector 163">
              <a:extLst>
                <a:ext uri="{FF2B5EF4-FFF2-40B4-BE49-F238E27FC236}">
                  <a16:creationId xmlns:a16="http://schemas.microsoft.com/office/drawing/2014/main" id="{9B5E5DD2-19DA-D64A-2916-9E9550760F18}"/>
                </a:ext>
              </a:extLst>
            </p:cNvPr>
            <p:cNvCxnSpPr>
              <a:cxnSpLocks/>
              <a:stCxn id="69" idx="3"/>
              <a:endCxn id="70" idx="0"/>
            </p:cNvCxnSpPr>
            <p:nvPr/>
          </p:nvCxnSpPr>
          <p:spPr>
            <a:xfrm>
              <a:off x="3891525" y="3043953"/>
              <a:ext cx="134212" cy="159465"/>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66305739-B04B-8367-4802-2D957FD3EFB0}"/>
                </a:ext>
              </a:extLst>
            </p:cNvPr>
            <p:cNvSpPr/>
            <p:nvPr/>
          </p:nvSpPr>
          <p:spPr bwMode="auto">
            <a:xfrm>
              <a:off x="3446108"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3" name="Straight Connector 163">
              <a:extLst>
                <a:ext uri="{FF2B5EF4-FFF2-40B4-BE49-F238E27FC236}">
                  <a16:creationId xmlns:a16="http://schemas.microsoft.com/office/drawing/2014/main" id="{EEBF2D7A-EC4E-DB69-1D7E-6B56C6B591B3}"/>
                </a:ext>
              </a:extLst>
            </p:cNvPr>
            <p:cNvCxnSpPr>
              <a:cxnSpLocks/>
              <a:stCxn id="69" idx="2"/>
              <a:endCxn id="72" idx="3"/>
            </p:cNvCxnSpPr>
            <p:nvPr/>
          </p:nvCxnSpPr>
          <p:spPr>
            <a:xfrm rot="5400000">
              <a:off x="3634805" y="3152437"/>
              <a:ext cx="136605" cy="14823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D997F705-57C2-1765-6D54-046E05DBA577}"/>
                </a:ext>
              </a:extLst>
            </p:cNvPr>
            <p:cNvSpPr/>
            <p:nvPr/>
          </p:nvSpPr>
          <p:spPr bwMode="auto">
            <a:xfrm>
              <a:off x="3446108"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Rectangle: Rounded Corners 74">
              <a:extLst>
                <a:ext uri="{FF2B5EF4-FFF2-40B4-BE49-F238E27FC236}">
                  <a16:creationId xmlns:a16="http://schemas.microsoft.com/office/drawing/2014/main" id="{CEE12553-E1D6-CC6D-C615-266792D1CCE4}"/>
                </a:ext>
              </a:extLst>
            </p:cNvPr>
            <p:cNvSpPr/>
            <p:nvPr/>
          </p:nvSpPr>
          <p:spPr bwMode="auto">
            <a:xfrm>
              <a:off x="3934172"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6" name="Straight Connector 163">
              <a:extLst>
                <a:ext uri="{FF2B5EF4-FFF2-40B4-BE49-F238E27FC236}">
                  <a16:creationId xmlns:a16="http://schemas.microsoft.com/office/drawing/2014/main" id="{380B6585-5261-68FD-C192-CB0ABD69DA52}"/>
                </a:ext>
              </a:extLst>
            </p:cNvPr>
            <p:cNvCxnSpPr>
              <a:cxnSpLocks/>
              <a:stCxn id="69" idx="0"/>
              <a:endCxn id="75" idx="1"/>
            </p:cNvCxnSpPr>
            <p:nvPr/>
          </p:nvCxnSpPr>
          <p:spPr>
            <a:xfrm rot="5400000" flipH="1" flipV="1">
              <a:off x="3773918" y="2769400"/>
              <a:ext cx="163560" cy="15694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163">
              <a:extLst>
                <a:ext uri="{FF2B5EF4-FFF2-40B4-BE49-F238E27FC236}">
                  <a16:creationId xmlns:a16="http://schemas.microsoft.com/office/drawing/2014/main" id="{D97D7E34-E6AB-3CB6-BD44-FDAE5392A8DB}"/>
                </a:ext>
              </a:extLst>
            </p:cNvPr>
            <p:cNvCxnSpPr>
              <a:cxnSpLocks/>
              <a:stCxn id="74" idx="2"/>
              <a:endCxn id="69" idx="1"/>
            </p:cNvCxnSpPr>
            <p:nvPr/>
          </p:nvCxnSpPr>
          <p:spPr>
            <a:xfrm rot="16200000" flipH="1">
              <a:off x="3507026" y="2888054"/>
              <a:ext cx="186420" cy="12537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7728652E-5753-0967-01DA-767D89D65E91}"/>
              </a:ext>
            </a:extLst>
          </p:cNvPr>
          <p:cNvSpPr txBox="1"/>
          <p:nvPr/>
        </p:nvSpPr>
        <p:spPr>
          <a:xfrm>
            <a:off x="6259539" y="4699158"/>
            <a:ext cx="1919262"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Understand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how services and infrastructure in an application are interconnected</a:t>
            </a:r>
          </a:p>
        </p:txBody>
      </p:sp>
      <p:sp>
        <p:nvSpPr>
          <p:cNvPr id="62" name="TextBox 61">
            <a:extLst>
              <a:ext uri="{FF2B5EF4-FFF2-40B4-BE49-F238E27FC236}">
                <a16:creationId xmlns:a16="http://schemas.microsoft.com/office/drawing/2014/main" id="{63646561-CB46-6A45-4B8C-0025A6C248B8}"/>
              </a:ext>
            </a:extLst>
          </p:cNvPr>
          <p:cNvSpPr txBox="1"/>
          <p:nvPr/>
        </p:nvSpPr>
        <p:spPr>
          <a:xfrm>
            <a:off x="3989383" y="4011488"/>
            <a:ext cx="1846380"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Infrastructure Recipes</a:t>
            </a:r>
          </a:p>
        </p:txBody>
      </p:sp>
      <p:grpSp>
        <p:nvGrpSpPr>
          <p:cNvPr id="78" name="Group 77">
            <a:extLst>
              <a:ext uri="{FF2B5EF4-FFF2-40B4-BE49-F238E27FC236}">
                <a16:creationId xmlns:a16="http://schemas.microsoft.com/office/drawing/2014/main" id="{0FE4F836-EB5B-0BA9-CBDA-748593896E98}"/>
              </a:ext>
            </a:extLst>
          </p:cNvPr>
          <p:cNvGrpSpPr/>
          <p:nvPr/>
        </p:nvGrpSpPr>
        <p:grpSpPr>
          <a:xfrm>
            <a:off x="4613844" y="3252292"/>
            <a:ext cx="597458" cy="644554"/>
            <a:chOff x="7345791" y="2729064"/>
            <a:chExt cx="597761" cy="644883"/>
          </a:xfrm>
        </p:grpSpPr>
        <p:sp>
          <p:nvSpPr>
            <p:cNvPr id="79" name="Freeform: Shape 78">
              <a:extLst>
                <a:ext uri="{FF2B5EF4-FFF2-40B4-BE49-F238E27FC236}">
                  <a16:creationId xmlns:a16="http://schemas.microsoft.com/office/drawing/2014/main" id="{2A00940B-BD11-3BFF-7ACA-F62D24E8EE04}"/>
                </a:ext>
              </a:extLst>
            </p:cNvPr>
            <p:cNvSpPr/>
            <p:nvPr/>
          </p:nvSpPr>
          <p:spPr>
            <a:xfrm>
              <a:off x="7345791" y="3020076"/>
              <a:ext cx="597761" cy="353871"/>
            </a:xfrm>
            <a:custGeom>
              <a:avLst/>
              <a:gdLst>
                <a:gd name="connsiteX0" fmla="*/ 356632 w 597761"/>
                <a:gd name="connsiteY0" fmla="*/ 353871 h 353871"/>
                <a:gd name="connsiteX1" fmla="*/ 241129 w 597761"/>
                <a:gd name="connsiteY1" fmla="*/ 353871 h 353871"/>
                <a:gd name="connsiteX2" fmla="*/ 0 w 597761"/>
                <a:gd name="connsiteY2" fmla="*/ 112742 h 353871"/>
                <a:gd name="connsiteX3" fmla="*/ 0 w 597761"/>
                <a:gd name="connsiteY3" fmla="*/ 0 h 353871"/>
                <a:gd name="connsiteX4" fmla="*/ 597762 w 597761"/>
                <a:gd name="connsiteY4" fmla="*/ 0 h 353871"/>
                <a:gd name="connsiteX5" fmla="*/ 597762 w 597761"/>
                <a:gd name="connsiteY5" fmla="*/ 112742 h 353871"/>
                <a:gd name="connsiteX6" fmla="*/ 356632 w 597761"/>
                <a:gd name="connsiteY6" fmla="*/ 353871 h 35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53871">
                  <a:moveTo>
                    <a:pt x="356632" y="353871"/>
                  </a:moveTo>
                  <a:lnTo>
                    <a:pt x="241129" y="353871"/>
                  </a:lnTo>
                  <a:cubicBezTo>
                    <a:pt x="107910" y="353871"/>
                    <a:pt x="0" y="245961"/>
                    <a:pt x="0" y="112742"/>
                  </a:cubicBezTo>
                  <a:lnTo>
                    <a:pt x="0" y="0"/>
                  </a:lnTo>
                  <a:lnTo>
                    <a:pt x="597762" y="0"/>
                  </a:lnTo>
                  <a:lnTo>
                    <a:pt x="597762" y="112742"/>
                  </a:lnTo>
                  <a:cubicBezTo>
                    <a:pt x="597762" y="245961"/>
                    <a:pt x="489852" y="353871"/>
                    <a:pt x="356632" y="353871"/>
                  </a:cubicBezTo>
                  <a:close/>
                </a:path>
              </a:pathLst>
            </a:custGeom>
            <a:solidFill>
              <a:srgbClr val="EA9682"/>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B653D12-2382-6D8B-E8E5-ADA5664BBB0E}"/>
                </a:ext>
              </a:extLst>
            </p:cNvPr>
            <p:cNvSpPr/>
            <p:nvPr/>
          </p:nvSpPr>
          <p:spPr>
            <a:xfrm>
              <a:off x="7345791" y="2849125"/>
              <a:ext cx="597761" cy="341906"/>
            </a:xfrm>
            <a:custGeom>
              <a:avLst/>
              <a:gdLst>
                <a:gd name="connsiteX0" fmla="*/ 426808 w 597761"/>
                <a:gd name="connsiteY0" fmla="*/ 0 h 341906"/>
                <a:gd name="connsiteX1" fmla="*/ 170953 w 597761"/>
                <a:gd name="connsiteY1" fmla="*/ 0 h 341906"/>
                <a:gd name="connsiteX2" fmla="*/ 0 w 597761"/>
                <a:gd name="connsiteY2" fmla="*/ 170953 h 341906"/>
                <a:gd name="connsiteX3" fmla="*/ 170953 w 597761"/>
                <a:gd name="connsiteY3" fmla="*/ 341907 h 341906"/>
                <a:gd name="connsiteX4" fmla="*/ 426808 w 597761"/>
                <a:gd name="connsiteY4" fmla="*/ 341907 h 341906"/>
                <a:gd name="connsiteX5" fmla="*/ 597762 w 597761"/>
                <a:gd name="connsiteY5" fmla="*/ 170953 h 341906"/>
                <a:gd name="connsiteX6" fmla="*/ 426808 w 597761"/>
                <a:gd name="connsiteY6" fmla="*/ 0 h 34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41906">
                  <a:moveTo>
                    <a:pt x="426808" y="0"/>
                  </a:moveTo>
                  <a:lnTo>
                    <a:pt x="170953" y="0"/>
                  </a:lnTo>
                  <a:cubicBezTo>
                    <a:pt x="76618" y="0"/>
                    <a:pt x="0" y="76618"/>
                    <a:pt x="0" y="170953"/>
                  </a:cubicBezTo>
                  <a:cubicBezTo>
                    <a:pt x="0" y="265288"/>
                    <a:pt x="76618" y="341907"/>
                    <a:pt x="170953" y="341907"/>
                  </a:cubicBezTo>
                  <a:lnTo>
                    <a:pt x="426808" y="341907"/>
                  </a:lnTo>
                  <a:cubicBezTo>
                    <a:pt x="521143" y="341907"/>
                    <a:pt x="597762" y="265288"/>
                    <a:pt x="597762" y="170953"/>
                  </a:cubicBezTo>
                  <a:cubicBezTo>
                    <a:pt x="597762" y="76618"/>
                    <a:pt x="521373" y="0"/>
                    <a:pt x="426808" y="0"/>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D56BD13-AF96-52F4-A47A-B6793221A19B}"/>
                </a:ext>
              </a:extLst>
            </p:cNvPr>
            <p:cNvSpPr/>
            <p:nvPr/>
          </p:nvSpPr>
          <p:spPr>
            <a:xfrm>
              <a:off x="7382551" y="2886860"/>
              <a:ext cx="526735" cy="266438"/>
            </a:xfrm>
            <a:custGeom>
              <a:avLst/>
              <a:gdLst>
                <a:gd name="connsiteX0" fmla="*/ 397287 w 526735"/>
                <a:gd name="connsiteY0" fmla="*/ 0 h 266438"/>
                <a:gd name="connsiteX1" fmla="*/ 526735 w 526735"/>
                <a:gd name="connsiteY1" fmla="*/ 133219 h 266438"/>
                <a:gd name="connsiteX2" fmla="*/ 397287 w 526735"/>
                <a:gd name="connsiteY2" fmla="*/ 266438 h 266438"/>
                <a:gd name="connsiteX3" fmla="*/ 339556 w 526735"/>
                <a:gd name="connsiteY3" fmla="*/ 266438 h 266438"/>
                <a:gd name="connsiteX4" fmla="*/ 235792 w 526735"/>
                <a:gd name="connsiteY4" fmla="*/ 223702 h 266438"/>
                <a:gd name="connsiteX5" fmla="*/ 132028 w 526735"/>
                <a:gd name="connsiteY5" fmla="*/ 266438 h 266438"/>
                <a:gd name="connsiteX6" fmla="*/ 129449 w 526735"/>
                <a:gd name="connsiteY6" fmla="*/ 266438 h 266438"/>
                <a:gd name="connsiteX7" fmla="*/ 0 w 526735"/>
                <a:gd name="connsiteY7" fmla="*/ 133219 h 266438"/>
                <a:gd name="connsiteX8" fmla="*/ 129449 w 526735"/>
                <a:gd name="connsiteY8" fmla="*/ 0 h 266438"/>
                <a:gd name="connsiteX9" fmla="*/ 397287 w 526735"/>
                <a:gd name="connsiteY9" fmla="*/ 0 h 2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35" h="266438">
                  <a:moveTo>
                    <a:pt x="397287" y="0"/>
                  </a:moveTo>
                  <a:cubicBezTo>
                    <a:pt x="468606" y="0"/>
                    <a:pt x="526735" y="59822"/>
                    <a:pt x="526735" y="133219"/>
                  </a:cubicBezTo>
                  <a:cubicBezTo>
                    <a:pt x="526735" y="206616"/>
                    <a:pt x="468606" y="266438"/>
                    <a:pt x="397287" y="266438"/>
                  </a:cubicBezTo>
                  <a:lnTo>
                    <a:pt x="339556" y="266438"/>
                  </a:lnTo>
                  <a:lnTo>
                    <a:pt x="235792" y="223702"/>
                  </a:lnTo>
                  <a:lnTo>
                    <a:pt x="132028" y="266438"/>
                  </a:lnTo>
                  <a:lnTo>
                    <a:pt x="129449" y="266438"/>
                  </a:lnTo>
                  <a:cubicBezTo>
                    <a:pt x="58129" y="266438"/>
                    <a:pt x="0" y="206616"/>
                    <a:pt x="0" y="133219"/>
                  </a:cubicBezTo>
                  <a:cubicBezTo>
                    <a:pt x="0" y="59822"/>
                    <a:pt x="58129" y="0"/>
                    <a:pt x="129449" y="0"/>
                  </a:cubicBezTo>
                  <a:lnTo>
                    <a:pt x="397287" y="0"/>
                  </a:lnTo>
                  <a:close/>
                </a:path>
              </a:pathLst>
            </a:custGeom>
            <a:solidFill>
              <a:srgbClr val="892E19"/>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318794AA-3428-0637-DBBE-5BD6D37A0B7D}"/>
                </a:ext>
              </a:extLst>
            </p:cNvPr>
            <p:cNvSpPr/>
            <p:nvPr/>
          </p:nvSpPr>
          <p:spPr>
            <a:xfrm>
              <a:off x="7514064" y="2729064"/>
              <a:ext cx="374308" cy="424236"/>
            </a:xfrm>
            <a:custGeom>
              <a:avLst/>
              <a:gdLst>
                <a:gd name="connsiteX0" fmla="*/ 369975 w 374308"/>
                <a:gd name="connsiteY0" fmla="*/ 46853 h 424236"/>
                <a:gd name="connsiteX1" fmla="*/ 205192 w 374308"/>
                <a:gd name="connsiteY1" fmla="*/ 327435 h 424236"/>
                <a:gd name="connsiteX2" fmla="*/ 201523 w 374308"/>
                <a:gd name="connsiteY2" fmla="*/ 375838 h 424236"/>
                <a:gd name="connsiteX3" fmla="*/ 208483 w 374308"/>
                <a:gd name="connsiteY3" fmla="*/ 424237 h 424236"/>
                <a:gd name="connsiteX4" fmla="*/ 0 w 374308"/>
                <a:gd name="connsiteY4" fmla="*/ 424237 h 424236"/>
                <a:gd name="connsiteX5" fmla="*/ 13453 w 374308"/>
                <a:gd name="connsiteY5" fmla="*/ 395660 h 424236"/>
                <a:gd name="connsiteX6" fmla="*/ 111637 w 374308"/>
                <a:gd name="connsiteY6" fmla="*/ 322877 h 424236"/>
                <a:gd name="connsiteX7" fmla="*/ 152045 w 374308"/>
                <a:gd name="connsiteY7" fmla="*/ 296224 h 424236"/>
                <a:gd name="connsiteX8" fmla="*/ 317205 w 374308"/>
                <a:gd name="connsiteY8" fmla="*/ 14999 h 424236"/>
                <a:gd name="connsiteX9" fmla="*/ 360132 w 374308"/>
                <a:gd name="connsiteY9" fmla="*/ 4837 h 424236"/>
                <a:gd name="connsiteX10" fmla="*/ 369975 w 374308"/>
                <a:gd name="connsiteY10" fmla="*/ 46853 h 42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308" h="424236">
                  <a:moveTo>
                    <a:pt x="369975" y="46853"/>
                  </a:moveTo>
                  <a:lnTo>
                    <a:pt x="205192" y="327435"/>
                  </a:lnTo>
                  <a:cubicBezTo>
                    <a:pt x="196603" y="342062"/>
                    <a:pt x="195411" y="359824"/>
                    <a:pt x="201523" y="375838"/>
                  </a:cubicBezTo>
                  <a:cubicBezTo>
                    <a:pt x="207045" y="390373"/>
                    <a:pt x="209410" y="406902"/>
                    <a:pt x="208483" y="424237"/>
                  </a:cubicBezTo>
                  <a:lnTo>
                    <a:pt x="0" y="424237"/>
                  </a:lnTo>
                  <a:cubicBezTo>
                    <a:pt x="3486" y="414596"/>
                    <a:pt x="7963" y="405009"/>
                    <a:pt x="13453" y="395660"/>
                  </a:cubicBezTo>
                  <a:cubicBezTo>
                    <a:pt x="37564" y="354604"/>
                    <a:pt x="75123" y="328351"/>
                    <a:pt x="111637" y="322877"/>
                  </a:cubicBezTo>
                  <a:cubicBezTo>
                    <a:pt x="128599" y="320415"/>
                    <a:pt x="143456" y="310851"/>
                    <a:pt x="152045" y="296224"/>
                  </a:cubicBezTo>
                  <a:lnTo>
                    <a:pt x="317205" y="14999"/>
                  </a:lnTo>
                  <a:cubicBezTo>
                    <a:pt x="325943" y="117"/>
                    <a:pt x="345395" y="-4507"/>
                    <a:pt x="360132" y="4837"/>
                  </a:cubicBezTo>
                  <a:cubicBezTo>
                    <a:pt x="374349" y="13877"/>
                    <a:pt x="378339" y="32612"/>
                    <a:pt x="369975" y="46853"/>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C5ECA91F-B38D-B99E-EC41-E9F298F9CF2F}"/>
                </a:ext>
              </a:extLst>
            </p:cNvPr>
            <p:cNvSpPr/>
            <p:nvPr/>
          </p:nvSpPr>
          <p:spPr>
            <a:xfrm>
              <a:off x="7540915" y="3081904"/>
              <a:ext cx="154727" cy="71396"/>
            </a:xfrm>
            <a:custGeom>
              <a:avLst/>
              <a:gdLst>
                <a:gd name="connsiteX0" fmla="*/ 0 w 154727"/>
                <a:gd name="connsiteY0" fmla="*/ 71396 h 71396"/>
                <a:gd name="connsiteX1" fmla="*/ 154728 w 154727"/>
                <a:gd name="connsiteY1" fmla="*/ 71396 h 71396"/>
                <a:gd name="connsiteX2" fmla="*/ 122907 w 154727"/>
                <a:gd name="connsiteY2" fmla="*/ 8130 h 71396"/>
                <a:gd name="connsiteX3" fmla="*/ 7989 w 154727"/>
                <a:gd name="connsiteY3" fmla="*/ 55382 h 71396"/>
                <a:gd name="connsiteX4" fmla="*/ 0 w 154727"/>
                <a:gd name="connsiteY4" fmla="*/ 71396 h 7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7" h="71396">
                  <a:moveTo>
                    <a:pt x="0" y="71396"/>
                  </a:moveTo>
                  <a:lnTo>
                    <a:pt x="154728" y="71396"/>
                  </a:lnTo>
                  <a:cubicBezTo>
                    <a:pt x="154716" y="44269"/>
                    <a:pt x="143776" y="20384"/>
                    <a:pt x="122907" y="8130"/>
                  </a:cubicBezTo>
                  <a:cubicBezTo>
                    <a:pt x="87113" y="-12893"/>
                    <a:pt x="35661" y="8263"/>
                    <a:pt x="7989" y="55382"/>
                  </a:cubicBezTo>
                  <a:cubicBezTo>
                    <a:pt x="4901" y="60640"/>
                    <a:pt x="2241" y="65996"/>
                    <a:pt x="0" y="71396"/>
                  </a:cubicBezTo>
                  <a:close/>
                </a:path>
              </a:pathLst>
            </a:custGeom>
            <a:solidFill>
              <a:srgbClr val="EA9682"/>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8" name="TextBox 97">
            <a:extLst>
              <a:ext uri="{FF2B5EF4-FFF2-40B4-BE49-F238E27FC236}">
                <a16:creationId xmlns:a16="http://schemas.microsoft.com/office/drawing/2014/main" id="{4762A73F-AE8B-6453-2236-A444F7B5D003}"/>
              </a:ext>
            </a:extLst>
          </p:cNvPr>
          <p:cNvSpPr txBox="1"/>
          <p:nvPr/>
        </p:nvSpPr>
        <p:spPr>
          <a:xfrm>
            <a:off x="3907945" y="4699158"/>
            <a:ext cx="2009256"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Swappable infrastructure with popular </a:t>
            </a:r>
            <a:r>
              <a:rPr kumimoji="0" lang="en-US" sz="1400" b="0" i="0" u="none" strike="noStrike" kern="1200" cap="none" spc="0" normalizeH="0" baseline="0" noProof="0" err="1">
                <a:ln>
                  <a:noFill/>
                </a:ln>
                <a:solidFill>
                  <a:srgbClr val="FFFFFF"/>
                </a:solidFill>
                <a:effectLst/>
                <a:uLnTx/>
                <a:uFillTx/>
                <a:latin typeface="Segoe UI"/>
                <a:ea typeface="+mn-ea"/>
                <a:cs typeface="+mn-cs"/>
              </a:rPr>
              <a:t>IaC</a:t>
            </a:r>
            <a:r>
              <a:rPr kumimoji="0" lang="en-US" sz="1400" b="0" i="0" u="none" strike="noStrike" kern="1200" cap="none" spc="0" normalizeH="0" baseline="0" noProof="0">
                <a:ln>
                  <a:noFill/>
                </a:ln>
                <a:solidFill>
                  <a:srgbClr val="FFFFFF"/>
                </a:solidFill>
                <a:effectLst/>
                <a:uLnTx/>
                <a:uFillTx/>
                <a:latin typeface="Segoe UI"/>
                <a:ea typeface="+mn-ea"/>
                <a:cs typeface="+mn-cs"/>
              </a:rPr>
              <a:t> tools that follows org best practices and IT policy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by default</a:t>
            </a:r>
          </a:p>
        </p:txBody>
      </p:sp>
      <p:sp>
        <p:nvSpPr>
          <p:cNvPr id="61" name="TextBox 60">
            <a:extLst>
              <a:ext uri="{FF2B5EF4-FFF2-40B4-BE49-F238E27FC236}">
                <a16:creationId xmlns:a16="http://schemas.microsoft.com/office/drawing/2014/main" id="{0B1F8BAC-A050-1127-CA61-EBDFA4FFED3B}"/>
              </a:ext>
            </a:extLst>
          </p:cNvPr>
          <p:cNvSpPr txBox="1"/>
          <p:nvPr/>
        </p:nvSpPr>
        <p:spPr>
          <a:xfrm>
            <a:off x="8634953" y="4011488"/>
            <a:ext cx="1891690"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Cloud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Neutral</a:t>
            </a:r>
          </a:p>
        </p:txBody>
      </p:sp>
      <p:grpSp>
        <p:nvGrpSpPr>
          <p:cNvPr id="65" name="Group 64">
            <a:extLst>
              <a:ext uri="{FF2B5EF4-FFF2-40B4-BE49-F238E27FC236}">
                <a16:creationId xmlns:a16="http://schemas.microsoft.com/office/drawing/2014/main" id="{52C783FD-5EC7-E447-1322-8309DA4BF0C1}"/>
              </a:ext>
            </a:extLst>
          </p:cNvPr>
          <p:cNvGrpSpPr/>
          <p:nvPr/>
        </p:nvGrpSpPr>
        <p:grpSpPr>
          <a:xfrm>
            <a:off x="9184369" y="3376461"/>
            <a:ext cx="792858" cy="520385"/>
            <a:chOff x="7380159" y="2791656"/>
            <a:chExt cx="546019" cy="358373"/>
          </a:xfrm>
        </p:grpSpPr>
        <p:sp>
          <p:nvSpPr>
            <p:cNvPr id="66" name="Freeform: Shape 65">
              <a:extLst>
                <a:ext uri="{FF2B5EF4-FFF2-40B4-BE49-F238E27FC236}">
                  <a16:creationId xmlns:a16="http://schemas.microsoft.com/office/drawing/2014/main" id="{D0438D1F-08F3-10FF-A58B-5AFD99F4705B}"/>
                </a:ext>
              </a:extLst>
            </p:cNvPr>
            <p:cNvSpPr/>
            <p:nvPr/>
          </p:nvSpPr>
          <p:spPr>
            <a:xfrm>
              <a:off x="7380159" y="2791656"/>
              <a:ext cx="408978" cy="292416"/>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chemeClr val="bg1"/>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006BBB80-B701-6077-0B22-9FD5C42C3FCA}"/>
                </a:ext>
              </a:extLst>
            </p:cNvPr>
            <p:cNvSpPr/>
            <p:nvPr/>
          </p:nvSpPr>
          <p:spPr>
            <a:xfrm>
              <a:off x="7584163" y="2905485"/>
              <a:ext cx="342020" cy="244542"/>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rgbClr val="F1B7A9"/>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9" name="TextBox 98">
            <a:extLst>
              <a:ext uri="{FF2B5EF4-FFF2-40B4-BE49-F238E27FC236}">
                <a16:creationId xmlns:a16="http://schemas.microsoft.com/office/drawing/2014/main" id="{0C7956A0-DA61-1FCE-4329-8A5CCBD462FD}"/>
              </a:ext>
            </a:extLst>
          </p:cNvPr>
          <p:cNvSpPr txBox="1"/>
          <p:nvPr/>
        </p:nvSpPr>
        <p:spPr>
          <a:xfrm>
            <a:off x="8553596" y="4699158"/>
            <a:ext cx="2054404"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 across development, on-premises, and cloud environments with a consistent experience</a:t>
            </a:r>
          </a:p>
        </p:txBody>
      </p:sp>
      <p:sp>
        <p:nvSpPr>
          <p:cNvPr id="64" name="TextBox 63">
            <a:extLst>
              <a:ext uri="{FF2B5EF4-FFF2-40B4-BE49-F238E27FC236}">
                <a16:creationId xmlns:a16="http://schemas.microsoft.com/office/drawing/2014/main" id="{342F75C0-41CF-D3B7-87ED-650667C6C24B}"/>
              </a:ext>
            </a:extLst>
          </p:cNvPr>
          <p:cNvSpPr txBox="1"/>
          <p:nvPr/>
        </p:nvSpPr>
        <p:spPr>
          <a:xfrm>
            <a:off x="1554184" y="4011488"/>
            <a:ext cx="2085894"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Team</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Collaboration</a:t>
            </a:r>
          </a:p>
        </p:txBody>
      </p:sp>
      <p:grpSp>
        <p:nvGrpSpPr>
          <p:cNvPr id="84" name="Group 83">
            <a:extLst>
              <a:ext uri="{FF2B5EF4-FFF2-40B4-BE49-F238E27FC236}">
                <a16:creationId xmlns:a16="http://schemas.microsoft.com/office/drawing/2014/main" id="{D29FDB80-BD95-B6AF-86A3-2CE3159A4394}"/>
              </a:ext>
            </a:extLst>
          </p:cNvPr>
          <p:cNvGrpSpPr/>
          <p:nvPr/>
        </p:nvGrpSpPr>
        <p:grpSpPr>
          <a:xfrm>
            <a:off x="2275539" y="3251520"/>
            <a:ext cx="643184" cy="645326"/>
            <a:chOff x="8806684" y="2735354"/>
            <a:chExt cx="467674" cy="469231"/>
          </a:xfrm>
        </p:grpSpPr>
        <p:grpSp>
          <p:nvGrpSpPr>
            <p:cNvPr id="85" name="Graphic 77">
              <a:extLst>
                <a:ext uri="{FF2B5EF4-FFF2-40B4-BE49-F238E27FC236}">
                  <a16:creationId xmlns:a16="http://schemas.microsoft.com/office/drawing/2014/main" id="{5FFCCB8F-CA99-AEAA-F6C9-4EDAC4DB4252}"/>
                </a:ext>
              </a:extLst>
            </p:cNvPr>
            <p:cNvGrpSpPr/>
            <p:nvPr/>
          </p:nvGrpSpPr>
          <p:grpSpPr>
            <a:xfrm>
              <a:off x="8806684" y="2735354"/>
              <a:ext cx="346251" cy="381308"/>
              <a:chOff x="10197075" y="2192198"/>
              <a:chExt cx="740719" cy="815716"/>
            </a:xfrm>
            <a:effectLst>
              <a:outerShdw blurRad="152400" sx="101000" sy="101000" algn="ctr" rotWithShape="0">
                <a:srgbClr val="000000">
                  <a:alpha val="20000"/>
                </a:srgbClr>
              </a:outerShdw>
            </a:effectLst>
          </p:grpSpPr>
          <p:sp>
            <p:nvSpPr>
              <p:cNvPr id="94" name="Freeform: Shape 93">
                <a:extLst>
                  <a:ext uri="{FF2B5EF4-FFF2-40B4-BE49-F238E27FC236}">
                    <a16:creationId xmlns:a16="http://schemas.microsoft.com/office/drawing/2014/main" id="{1AB58FAB-FD69-ED6D-B82D-D4D9BC1C92FC}"/>
                  </a:ext>
                </a:extLst>
              </p:cNvPr>
              <p:cNvSpPr/>
              <p:nvPr/>
            </p:nvSpPr>
            <p:spPr>
              <a:xfrm>
                <a:off x="10197075" y="2558086"/>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9BE3FFAA-CBF8-D9A9-522B-5FD2F3E2E4EB}"/>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6" name="Freeform: Shape 85">
              <a:extLst>
                <a:ext uri="{FF2B5EF4-FFF2-40B4-BE49-F238E27FC236}">
                  <a16:creationId xmlns:a16="http://schemas.microsoft.com/office/drawing/2014/main" id="{685CF6C6-7983-177D-DB57-4DBEB2A6359A}"/>
                </a:ext>
              </a:extLst>
            </p:cNvPr>
            <p:cNvSpPr/>
            <p:nvPr/>
          </p:nvSpPr>
          <p:spPr>
            <a:xfrm>
              <a:off x="8896391" y="2929883"/>
              <a:ext cx="176969" cy="176968"/>
            </a:xfrm>
            <a:custGeom>
              <a:avLst/>
              <a:gdLst>
                <a:gd name="connsiteX0" fmla="*/ 526939 w 526939"/>
                <a:gd name="connsiteY0" fmla="*/ 293073 h 526939"/>
                <a:gd name="connsiteX1" fmla="*/ 526939 w 526939"/>
                <a:gd name="connsiteY1" fmla="*/ 233866 h 526939"/>
                <a:gd name="connsiteX2" fmla="*/ 518058 w 526939"/>
                <a:gd name="connsiteY2" fmla="*/ 230906 h 526939"/>
                <a:gd name="connsiteX3" fmla="*/ 452931 w 526939"/>
                <a:gd name="connsiteY3" fmla="*/ 210184 h 526939"/>
                <a:gd name="connsiteX4" fmla="*/ 435169 w 526939"/>
                <a:gd name="connsiteY4" fmla="*/ 168739 h 526939"/>
                <a:gd name="connsiteX5" fmla="*/ 470693 w 526939"/>
                <a:gd name="connsiteY5" fmla="*/ 97691 h 526939"/>
                <a:gd name="connsiteX6" fmla="*/ 426288 w 526939"/>
                <a:gd name="connsiteY6" fmla="*/ 56246 h 526939"/>
                <a:gd name="connsiteX7" fmla="*/ 417407 w 526939"/>
                <a:gd name="connsiteY7" fmla="*/ 59207 h 526939"/>
                <a:gd name="connsiteX8" fmla="*/ 358200 w 526939"/>
                <a:gd name="connsiteY8" fmla="*/ 88810 h 526939"/>
                <a:gd name="connsiteX9" fmla="*/ 316756 w 526939"/>
                <a:gd name="connsiteY9" fmla="*/ 71048 h 526939"/>
                <a:gd name="connsiteX10" fmla="*/ 293073 w 526939"/>
                <a:gd name="connsiteY10" fmla="*/ 0 h 526939"/>
                <a:gd name="connsiteX11" fmla="*/ 233866 w 526939"/>
                <a:gd name="connsiteY11" fmla="*/ 0 h 526939"/>
                <a:gd name="connsiteX12" fmla="*/ 227946 w 526939"/>
                <a:gd name="connsiteY12" fmla="*/ 8881 h 526939"/>
                <a:gd name="connsiteX13" fmla="*/ 207223 w 526939"/>
                <a:gd name="connsiteY13" fmla="*/ 74008 h 526939"/>
                <a:gd name="connsiteX14" fmla="*/ 165779 w 526939"/>
                <a:gd name="connsiteY14" fmla="*/ 88810 h 526939"/>
                <a:gd name="connsiteX15" fmla="*/ 97691 w 526939"/>
                <a:gd name="connsiteY15" fmla="*/ 56246 h 526939"/>
                <a:gd name="connsiteX16" fmla="*/ 56246 w 526939"/>
                <a:gd name="connsiteY16" fmla="*/ 100651 h 526939"/>
                <a:gd name="connsiteX17" fmla="*/ 59207 w 526939"/>
                <a:gd name="connsiteY17" fmla="*/ 109532 h 526939"/>
                <a:gd name="connsiteX18" fmla="*/ 88810 w 526939"/>
                <a:gd name="connsiteY18" fmla="*/ 168739 h 526939"/>
                <a:gd name="connsiteX19" fmla="*/ 74008 w 526939"/>
                <a:gd name="connsiteY19" fmla="*/ 210184 h 526939"/>
                <a:gd name="connsiteX20" fmla="*/ 0 w 526939"/>
                <a:gd name="connsiteY20" fmla="*/ 233866 h 526939"/>
                <a:gd name="connsiteX21" fmla="*/ 0 w 526939"/>
                <a:gd name="connsiteY21" fmla="*/ 293073 h 526939"/>
                <a:gd name="connsiteX22" fmla="*/ 8881 w 526939"/>
                <a:gd name="connsiteY22" fmla="*/ 296033 h 526939"/>
                <a:gd name="connsiteX23" fmla="*/ 74008 w 526939"/>
                <a:gd name="connsiteY23" fmla="*/ 316756 h 526939"/>
                <a:gd name="connsiteX24" fmla="*/ 91770 w 526939"/>
                <a:gd name="connsiteY24" fmla="*/ 358200 h 526939"/>
                <a:gd name="connsiteX25" fmla="*/ 56246 w 526939"/>
                <a:gd name="connsiteY25" fmla="*/ 429248 h 526939"/>
                <a:gd name="connsiteX26" fmla="*/ 100651 w 526939"/>
                <a:gd name="connsiteY26" fmla="*/ 470693 h 526939"/>
                <a:gd name="connsiteX27" fmla="*/ 109532 w 526939"/>
                <a:gd name="connsiteY27" fmla="*/ 467733 h 526939"/>
                <a:gd name="connsiteX28" fmla="*/ 168739 w 526939"/>
                <a:gd name="connsiteY28" fmla="*/ 438129 h 526939"/>
                <a:gd name="connsiteX29" fmla="*/ 210184 w 526939"/>
                <a:gd name="connsiteY29" fmla="*/ 455891 h 526939"/>
                <a:gd name="connsiteX30" fmla="*/ 233866 w 526939"/>
                <a:gd name="connsiteY30" fmla="*/ 526939 h 526939"/>
                <a:gd name="connsiteX31" fmla="*/ 293073 w 526939"/>
                <a:gd name="connsiteY31" fmla="*/ 526939 h 526939"/>
                <a:gd name="connsiteX32" fmla="*/ 296033 w 526939"/>
                <a:gd name="connsiteY32" fmla="*/ 518058 h 526939"/>
                <a:gd name="connsiteX33" fmla="*/ 316756 w 526939"/>
                <a:gd name="connsiteY33" fmla="*/ 452931 h 526939"/>
                <a:gd name="connsiteX34" fmla="*/ 358200 w 526939"/>
                <a:gd name="connsiteY34" fmla="*/ 435169 h 526939"/>
                <a:gd name="connsiteX35" fmla="*/ 426288 w 526939"/>
                <a:gd name="connsiteY35" fmla="*/ 467733 h 526939"/>
                <a:gd name="connsiteX36" fmla="*/ 467733 w 526939"/>
                <a:gd name="connsiteY36" fmla="*/ 426288 h 526939"/>
                <a:gd name="connsiteX37" fmla="*/ 464772 w 526939"/>
                <a:gd name="connsiteY37" fmla="*/ 417407 h 526939"/>
                <a:gd name="connsiteX38" fmla="*/ 435169 w 526939"/>
                <a:gd name="connsiteY38" fmla="*/ 358200 h 526939"/>
                <a:gd name="connsiteX39" fmla="*/ 452931 w 526939"/>
                <a:gd name="connsiteY39" fmla="*/ 316756 h 526939"/>
                <a:gd name="connsiteX40" fmla="*/ 263470 w 526939"/>
                <a:gd name="connsiteY40" fmla="*/ 378923 h 526939"/>
                <a:gd name="connsiteX41" fmla="*/ 148017 w 526939"/>
                <a:gd name="connsiteY41" fmla="*/ 266930 h 526939"/>
                <a:gd name="connsiteX42" fmla="*/ 148017 w 526939"/>
                <a:gd name="connsiteY42" fmla="*/ 263470 h 526939"/>
                <a:gd name="connsiteX43" fmla="*/ 260009 w 526939"/>
                <a:gd name="connsiteY43" fmla="*/ 148017 h 526939"/>
                <a:gd name="connsiteX44" fmla="*/ 263470 w 526939"/>
                <a:gd name="connsiteY44" fmla="*/ 148017 h 526939"/>
                <a:gd name="connsiteX45" fmla="*/ 378923 w 526939"/>
                <a:gd name="connsiteY45" fmla="*/ 260009 h 526939"/>
                <a:gd name="connsiteX46" fmla="*/ 378923 w 526939"/>
                <a:gd name="connsiteY46" fmla="*/ 263470 h 526939"/>
                <a:gd name="connsiteX47" fmla="*/ 378923 w 526939"/>
                <a:gd name="connsiteY47" fmla="*/ 263470 h 526939"/>
                <a:gd name="connsiteX48" fmla="*/ 266930 w 526939"/>
                <a:gd name="connsiteY48" fmla="*/ 378923 h 526939"/>
                <a:gd name="connsiteX49" fmla="*/ 263470 w 526939"/>
                <a:gd name="connsiteY49" fmla="*/ 378923 h 52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6939" h="526939">
                  <a:moveTo>
                    <a:pt x="526939" y="293073"/>
                  </a:moveTo>
                  <a:lnTo>
                    <a:pt x="526939" y="233866"/>
                  </a:lnTo>
                  <a:lnTo>
                    <a:pt x="518058" y="230906"/>
                  </a:lnTo>
                  <a:lnTo>
                    <a:pt x="452931" y="210184"/>
                  </a:lnTo>
                  <a:lnTo>
                    <a:pt x="435169" y="168739"/>
                  </a:lnTo>
                  <a:lnTo>
                    <a:pt x="470693" y="97691"/>
                  </a:lnTo>
                  <a:lnTo>
                    <a:pt x="426288" y="56246"/>
                  </a:lnTo>
                  <a:lnTo>
                    <a:pt x="417407" y="59207"/>
                  </a:lnTo>
                  <a:lnTo>
                    <a:pt x="358200" y="88810"/>
                  </a:lnTo>
                  <a:lnTo>
                    <a:pt x="316756" y="71048"/>
                  </a:lnTo>
                  <a:lnTo>
                    <a:pt x="293073" y="0"/>
                  </a:lnTo>
                  <a:lnTo>
                    <a:pt x="233866" y="0"/>
                  </a:lnTo>
                  <a:lnTo>
                    <a:pt x="227946" y="8881"/>
                  </a:lnTo>
                  <a:lnTo>
                    <a:pt x="207223" y="74008"/>
                  </a:lnTo>
                  <a:lnTo>
                    <a:pt x="165779" y="88810"/>
                  </a:lnTo>
                  <a:lnTo>
                    <a:pt x="97691" y="56246"/>
                  </a:lnTo>
                  <a:lnTo>
                    <a:pt x="56246" y="100651"/>
                  </a:lnTo>
                  <a:lnTo>
                    <a:pt x="59207" y="109532"/>
                  </a:lnTo>
                  <a:lnTo>
                    <a:pt x="88810" y="168739"/>
                  </a:lnTo>
                  <a:lnTo>
                    <a:pt x="74008" y="210184"/>
                  </a:lnTo>
                  <a:lnTo>
                    <a:pt x="0" y="233866"/>
                  </a:lnTo>
                  <a:lnTo>
                    <a:pt x="0" y="293073"/>
                  </a:lnTo>
                  <a:lnTo>
                    <a:pt x="8881" y="296033"/>
                  </a:lnTo>
                  <a:lnTo>
                    <a:pt x="74008" y="316756"/>
                  </a:lnTo>
                  <a:lnTo>
                    <a:pt x="91770" y="358200"/>
                  </a:lnTo>
                  <a:lnTo>
                    <a:pt x="56246" y="429248"/>
                  </a:lnTo>
                  <a:lnTo>
                    <a:pt x="100651" y="470693"/>
                  </a:lnTo>
                  <a:lnTo>
                    <a:pt x="109532" y="467733"/>
                  </a:lnTo>
                  <a:lnTo>
                    <a:pt x="168739" y="438129"/>
                  </a:lnTo>
                  <a:lnTo>
                    <a:pt x="210184" y="455891"/>
                  </a:lnTo>
                  <a:lnTo>
                    <a:pt x="233866" y="526939"/>
                  </a:lnTo>
                  <a:lnTo>
                    <a:pt x="293073" y="526939"/>
                  </a:lnTo>
                  <a:lnTo>
                    <a:pt x="296033" y="518058"/>
                  </a:lnTo>
                  <a:lnTo>
                    <a:pt x="316756" y="452931"/>
                  </a:lnTo>
                  <a:lnTo>
                    <a:pt x="358200" y="435169"/>
                  </a:lnTo>
                  <a:lnTo>
                    <a:pt x="426288" y="467733"/>
                  </a:lnTo>
                  <a:lnTo>
                    <a:pt x="467733" y="426288"/>
                  </a:lnTo>
                  <a:lnTo>
                    <a:pt x="464772" y="417407"/>
                  </a:lnTo>
                  <a:lnTo>
                    <a:pt x="435169" y="358200"/>
                  </a:lnTo>
                  <a:lnTo>
                    <a:pt x="452931" y="316756"/>
                  </a:lnTo>
                  <a:close/>
                  <a:moveTo>
                    <a:pt x="263470" y="378923"/>
                  </a:moveTo>
                  <a:cubicBezTo>
                    <a:pt x="200662" y="379879"/>
                    <a:pt x="148972" y="329737"/>
                    <a:pt x="148017" y="266930"/>
                  </a:cubicBezTo>
                  <a:cubicBezTo>
                    <a:pt x="147999" y="265777"/>
                    <a:pt x="147999" y="264623"/>
                    <a:pt x="148017" y="263470"/>
                  </a:cubicBezTo>
                  <a:cubicBezTo>
                    <a:pt x="147061" y="200662"/>
                    <a:pt x="197202" y="148972"/>
                    <a:pt x="260009" y="148017"/>
                  </a:cubicBezTo>
                  <a:cubicBezTo>
                    <a:pt x="261163" y="147999"/>
                    <a:pt x="262316" y="147999"/>
                    <a:pt x="263470" y="148017"/>
                  </a:cubicBezTo>
                  <a:cubicBezTo>
                    <a:pt x="326276" y="147061"/>
                    <a:pt x="377966" y="197202"/>
                    <a:pt x="378923" y="260009"/>
                  </a:cubicBezTo>
                  <a:cubicBezTo>
                    <a:pt x="378940" y="261163"/>
                    <a:pt x="378940" y="262316"/>
                    <a:pt x="378923" y="263470"/>
                  </a:cubicBezTo>
                  <a:lnTo>
                    <a:pt x="378923" y="263470"/>
                  </a:lnTo>
                  <a:cubicBezTo>
                    <a:pt x="379879" y="326276"/>
                    <a:pt x="329737" y="377966"/>
                    <a:pt x="266930" y="378923"/>
                  </a:cubicBezTo>
                  <a:cubicBezTo>
                    <a:pt x="265777" y="378940"/>
                    <a:pt x="264623" y="378940"/>
                    <a:pt x="263470" y="378923"/>
                  </a:cubicBezTo>
                  <a:close/>
                </a:path>
              </a:pathLst>
            </a:custGeom>
            <a:solidFill>
              <a:srgbClr val="882E19"/>
            </a:solidFill>
            <a:ln w="29104" cap="flat">
              <a:noFill/>
              <a:prstDash val="solid"/>
              <a:miter/>
            </a:ln>
            <a:effectLst>
              <a:outerShdw blurRad="152400" sx="101000" sy="101000" algn="ctr" rotWithShape="0">
                <a:prstClr val="black">
                  <a:alpha val="17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7" name="Graphic 77">
              <a:extLst>
                <a:ext uri="{FF2B5EF4-FFF2-40B4-BE49-F238E27FC236}">
                  <a16:creationId xmlns:a16="http://schemas.microsoft.com/office/drawing/2014/main" id="{B5A0716C-5663-F6B7-F1C6-B6059DC042D5}"/>
                </a:ext>
              </a:extLst>
            </p:cNvPr>
            <p:cNvGrpSpPr/>
            <p:nvPr/>
          </p:nvGrpSpPr>
          <p:grpSpPr>
            <a:xfrm>
              <a:off x="8928107" y="2823277"/>
              <a:ext cx="346251" cy="381308"/>
              <a:chOff x="10197075" y="2192198"/>
              <a:chExt cx="740719" cy="815715"/>
            </a:xfrm>
            <a:effectLst>
              <a:outerShdw blurRad="152400" sx="101000" sy="101000" algn="ctr" rotWithShape="0">
                <a:srgbClr val="000000">
                  <a:alpha val="20000"/>
                </a:srgbClr>
              </a:outerShdw>
            </a:effectLst>
          </p:grpSpPr>
          <p:sp>
            <p:nvSpPr>
              <p:cNvPr id="92" name="Freeform: Shape 91">
                <a:extLst>
                  <a:ext uri="{FF2B5EF4-FFF2-40B4-BE49-F238E27FC236}">
                    <a16:creationId xmlns:a16="http://schemas.microsoft.com/office/drawing/2014/main" id="{67DDEF6B-5056-A106-4392-51955F54AEC2}"/>
                  </a:ext>
                </a:extLst>
              </p:cNvPr>
              <p:cNvSpPr/>
              <p:nvPr/>
            </p:nvSpPr>
            <p:spPr>
              <a:xfrm>
                <a:off x="10197075" y="2558085"/>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A6EFA00-2402-17B0-8300-897DFCB5629F}"/>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6B6C5F95-313F-F38D-9F10-4A06886AE9A3}"/>
                </a:ext>
              </a:extLst>
            </p:cNvPr>
            <p:cNvGrpSpPr/>
            <p:nvPr/>
          </p:nvGrpSpPr>
          <p:grpSpPr>
            <a:xfrm>
              <a:off x="9017913" y="3034254"/>
              <a:ext cx="172442" cy="129332"/>
              <a:chOff x="10452451" y="3091758"/>
              <a:chExt cx="225378" cy="169034"/>
            </a:xfrm>
            <a:solidFill>
              <a:srgbClr val="882E19"/>
            </a:solidFill>
          </p:grpSpPr>
          <p:sp>
            <p:nvSpPr>
              <p:cNvPr id="89" name="Freeform: Shape 88">
                <a:extLst>
                  <a:ext uri="{FF2B5EF4-FFF2-40B4-BE49-F238E27FC236}">
                    <a16:creationId xmlns:a16="http://schemas.microsoft.com/office/drawing/2014/main" id="{774B4AD5-4F41-7A1C-340F-188E0B44BCE6}"/>
                  </a:ext>
                </a:extLst>
              </p:cNvPr>
              <p:cNvSpPr/>
              <p:nvPr/>
            </p:nvSpPr>
            <p:spPr>
              <a:xfrm>
                <a:off x="10529925" y="3091758"/>
                <a:ext cx="70430" cy="169034"/>
              </a:xfrm>
              <a:custGeom>
                <a:avLst/>
                <a:gdLst>
                  <a:gd name="connsiteX0" fmla="*/ 45641 w 57050"/>
                  <a:gd name="connsiteY0" fmla="*/ 0 h 136922"/>
                  <a:gd name="connsiteX1" fmla="*/ 57051 w 57050"/>
                  <a:gd name="connsiteY1" fmla="*/ 0 h 136922"/>
                  <a:gd name="connsiteX2" fmla="*/ 11410 w 57050"/>
                  <a:gd name="connsiteY2" fmla="*/ 136922 h 136922"/>
                  <a:gd name="connsiteX3" fmla="*/ 0 w 57050"/>
                  <a:gd name="connsiteY3" fmla="*/ 136922 h 136922"/>
                </a:gdLst>
                <a:ahLst/>
                <a:cxnLst>
                  <a:cxn ang="0">
                    <a:pos x="connsiteX0" y="connsiteY0"/>
                  </a:cxn>
                  <a:cxn ang="0">
                    <a:pos x="connsiteX1" y="connsiteY1"/>
                  </a:cxn>
                  <a:cxn ang="0">
                    <a:pos x="connsiteX2" y="connsiteY2"/>
                  </a:cxn>
                  <a:cxn ang="0">
                    <a:pos x="connsiteX3" y="connsiteY3"/>
                  </a:cxn>
                </a:cxnLst>
                <a:rect l="l" t="t" r="r" b="b"/>
                <a:pathLst>
                  <a:path w="57050" h="136922">
                    <a:moveTo>
                      <a:pt x="45641" y="0"/>
                    </a:moveTo>
                    <a:lnTo>
                      <a:pt x="57051" y="0"/>
                    </a:lnTo>
                    <a:lnTo>
                      <a:pt x="11410" y="136922"/>
                    </a:lnTo>
                    <a:lnTo>
                      <a:pt x="0" y="136922"/>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F219D6E4-A71E-A0D6-DBAC-65FD4B4E8323}"/>
                  </a:ext>
                </a:extLst>
              </p:cNvPr>
              <p:cNvSpPr/>
              <p:nvPr/>
            </p:nvSpPr>
            <p:spPr>
              <a:xfrm>
                <a:off x="10613034" y="3121339"/>
                <a:ext cx="64795" cy="109872"/>
              </a:xfrm>
              <a:custGeom>
                <a:avLst/>
                <a:gdLst>
                  <a:gd name="connsiteX0" fmla="*/ 7987 w 52486"/>
                  <a:gd name="connsiteY0" fmla="*/ 88999 h 88999"/>
                  <a:gd name="connsiteX1" fmla="*/ 0 w 52486"/>
                  <a:gd name="connsiteY1" fmla="*/ 79871 h 88999"/>
                  <a:gd name="connsiteX2" fmla="*/ 36513 w 52486"/>
                  <a:gd name="connsiteY2" fmla="*/ 44500 h 88999"/>
                  <a:gd name="connsiteX3" fmla="*/ 0 w 52486"/>
                  <a:gd name="connsiteY3" fmla="*/ 9128 h 88999"/>
                  <a:gd name="connsiteX4" fmla="*/ 7987 w 52486"/>
                  <a:gd name="connsiteY4" fmla="*/ 0 h 88999"/>
                  <a:gd name="connsiteX5" fmla="*/ 52487 w 52486"/>
                  <a:gd name="connsiteY5" fmla="*/ 44500 h 88999"/>
                  <a:gd name="connsiteX6" fmla="*/ 7987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7987" y="88999"/>
                    </a:moveTo>
                    <a:lnTo>
                      <a:pt x="0" y="79871"/>
                    </a:lnTo>
                    <a:lnTo>
                      <a:pt x="36513" y="44500"/>
                    </a:lnTo>
                    <a:lnTo>
                      <a:pt x="0" y="9128"/>
                    </a:lnTo>
                    <a:lnTo>
                      <a:pt x="7987" y="0"/>
                    </a:lnTo>
                    <a:lnTo>
                      <a:pt x="52487" y="44500"/>
                    </a:lnTo>
                    <a:lnTo>
                      <a:pt x="7987"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AAE6E57-A761-059D-4515-92B3086F7C6C}"/>
                  </a:ext>
                </a:extLst>
              </p:cNvPr>
              <p:cNvSpPr/>
              <p:nvPr/>
            </p:nvSpPr>
            <p:spPr>
              <a:xfrm>
                <a:off x="10452451" y="3121339"/>
                <a:ext cx="64795" cy="109872"/>
              </a:xfrm>
              <a:custGeom>
                <a:avLst/>
                <a:gdLst>
                  <a:gd name="connsiteX0" fmla="*/ 44500 w 52486"/>
                  <a:gd name="connsiteY0" fmla="*/ 88999 h 88999"/>
                  <a:gd name="connsiteX1" fmla="*/ 52487 w 52486"/>
                  <a:gd name="connsiteY1" fmla="*/ 79871 h 88999"/>
                  <a:gd name="connsiteX2" fmla="*/ 15974 w 52486"/>
                  <a:gd name="connsiteY2" fmla="*/ 44500 h 88999"/>
                  <a:gd name="connsiteX3" fmla="*/ 52487 w 52486"/>
                  <a:gd name="connsiteY3" fmla="*/ 9128 h 88999"/>
                  <a:gd name="connsiteX4" fmla="*/ 44500 w 52486"/>
                  <a:gd name="connsiteY4" fmla="*/ 0 h 88999"/>
                  <a:gd name="connsiteX5" fmla="*/ 0 w 52486"/>
                  <a:gd name="connsiteY5" fmla="*/ 44500 h 88999"/>
                  <a:gd name="connsiteX6" fmla="*/ 44500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44500" y="88999"/>
                    </a:moveTo>
                    <a:lnTo>
                      <a:pt x="52487" y="79871"/>
                    </a:lnTo>
                    <a:lnTo>
                      <a:pt x="15974" y="44500"/>
                    </a:lnTo>
                    <a:lnTo>
                      <a:pt x="52487" y="9128"/>
                    </a:lnTo>
                    <a:lnTo>
                      <a:pt x="44500" y="0"/>
                    </a:lnTo>
                    <a:lnTo>
                      <a:pt x="0" y="44500"/>
                    </a:lnTo>
                    <a:lnTo>
                      <a:pt x="44500"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0" name="TextBox 99">
            <a:extLst>
              <a:ext uri="{FF2B5EF4-FFF2-40B4-BE49-F238E27FC236}">
                <a16:creationId xmlns:a16="http://schemas.microsoft.com/office/drawing/2014/main" id="{305C2948-1A29-31DD-7A72-A6BA99B45720}"/>
              </a:ext>
            </a:extLst>
          </p:cNvPr>
          <p:cNvSpPr txBox="1"/>
          <p:nvPr/>
        </p:nvSpPr>
        <p:spPr>
          <a:xfrm>
            <a:off x="1571118" y="4699158"/>
            <a:ext cx="2052026"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Radius Application and Environments allow developers to work with operations on application definition + delivery</a:t>
            </a:r>
          </a:p>
        </p:txBody>
      </p:sp>
    </p:spTree>
    <p:extLst>
      <p:ext uri="{BB962C8B-B14F-4D97-AF65-F5344CB8AC3E}">
        <p14:creationId xmlns:p14="http://schemas.microsoft.com/office/powerpoint/2010/main" val="2716407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7F209A7-F188-18C0-0AE3-86BF0F55E16D}"/>
              </a:ext>
            </a:extLst>
          </p:cNvPr>
          <p:cNvSpPr/>
          <p:nvPr/>
        </p:nvSpPr>
        <p:spPr bwMode="auto">
          <a:xfrm>
            <a:off x="1342695" y="4792489"/>
            <a:ext cx="9499848" cy="1215569"/>
          </a:xfrm>
          <a:prstGeom prst="roundRect">
            <a:avLst>
              <a:gd name="adj" fmla="val 10301"/>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9044785A-50B4-441C-FE01-DDAFAAB108C8}"/>
              </a:ext>
            </a:extLst>
          </p:cNvPr>
          <p:cNvGrpSpPr/>
          <p:nvPr/>
        </p:nvGrpSpPr>
        <p:grpSpPr>
          <a:xfrm>
            <a:off x="2981888" y="5309001"/>
            <a:ext cx="6202412" cy="650871"/>
            <a:chOff x="2138110" y="5784606"/>
            <a:chExt cx="6202412" cy="650871"/>
          </a:xfrm>
        </p:grpSpPr>
        <p:pic>
          <p:nvPicPr>
            <p:cNvPr id="5" name="Picture 116">
              <a:extLst>
                <a:ext uri="{FF2B5EF4-FFF2-40B4-BE49-F238E27FC236}">
                  <a16:creationId xmlns:a16="http://schemas.microsoft.com/office/drawing/2014/main" id="{47B55936-80C4-BDF9-7A56-16604F71F4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699718" y="5973998"/>
              <a:ext cx="1640804" cy="290025"/>
            </a:xfrm>
            <a:prstGeom prst="rect">
              <a:avLst/>
            </a:prstGeom>
          </p:spPr>
        </p:pic>
        <p:pic>
          <p:nvPicPr>
            <p:cNvPr id="6" name="Picture 2">
              <a:extLst>
                <a:ext uri="{FF2B5EF4-FFF2-40B4-BE49-F238E27FC236}">
                  <a16:creationId xmlns:a16="http://schemas.microsoft.com/office/drawing/2014/main" id="{72BCFE6C-12DD-1843-2EC4-36E2E741E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100897" y="5907352"/>
              <a:ext cx="563640" cy="408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DC8C55E5-2495-591D-565F-01854E83C052}"/>
                </a:ext>
              </a:extLst>
            </p:cNvPr>
            <p:cNvPicPr>
              <a:picLocks noChangeAspect="1" noChangeArrowheads="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4992836" y="6004508"/>
              <a:ext cx="1480364" cy="2290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drawing&#10;&#10;Description automatically generated">
              <a:extLst>
                <a:ext uri="{FF2B5EF4-FFF2-40B4-BE49-F238E27FC236}">
                  <a16:creationId xmlns:a16="http://schemas.microsoft.com/office/drawing/2014/main" id="{73EAA0CD-B899-476D-4BC3-CD75E20FEA98}"/>
                </a:ext>
              </a:extLst>
            </p:cNvPr>
            <p:cNvPicPr>
              <a:picLocks noChangeAspect="1"/>
            </p:cNvPicPr>
            <p:nvPr/>
          </p:nvPicPr>
          <p:blipFill>
            <a:blip r:embed="rId8"/>
            <a:stretch>
              <a:fillRect/>
            </a:stretch>
          </p:blipFill>
          <p:spPr>
            <a:xfrm>
              <a:off x="2138110" y="5784606"/>
              <a:ext cx="1967814" cy="650871"/>
            </a:xfrm>
            <a:prstGeom prst="rect">
              <a:avLst/>
            </a:prstGeom>
          </p:spPr>
        </p:pic>
      </p:grpSp>
      <p:sp>
        <p:nvSpPr>
          <p:cNvPr id="9" name="Rectangle: Rounded Corners 8">
            <a:extLst>
              <a:ext uri="{FF2B5EF4-FFF2-40B4-BE49-F238E27FC236}">
                <a16:creationId xmlns:a16="http://schemas.microsoft.com/office/drawing/2014/main" id="{9F32249C-5584-B643-F605-E088C16C5190}"/>
              </a:ext>
            </a:extLst>
          </p:cNvPr>
          <p:cNvSpPr/>
          <p:nvPr/>
        </p:nvSpPr>
        <p:spPr bwMode="auto">
          <a:xfrm>
            <a:off x="1342695" y="788982"/>
            <a:ext cx="9499848" cy="1308930"/>
          </a:xfrm>
          <a:prstGeom prst="roundRect">
            <a:avLst>
              <a:gd name="adj" fmla="val 10301"/>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12467497-54D0-B4A2-B885-58AA36D037AE}"/>
              </a:ext>
            </a:extLst>
          </p:cNvPr>
          <p:cNvSpPr txBox="1">
            <a:spLocks/>
          </p:cNvSpPr>
          <p:nvPr/>
        </p:nvSpPr>
        <p:spPr>
          <a:xfrm>
            <a:off x="4289215" y="926326"/>
            <a:ext cx="3606810" cy="30777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b="1" i="0" u="none" strike="noStrike" kern="1200" cap="none" spc="0" normalizeH="0" baseline="0" noProof="0">
                <a:ln w="3175">
                  <a:noFill/>
                </a:ln>
                <a:effectLst/>
                <a:uLnTx/>
                <a:uFillTx/>
                <a:latin typeface="Segoe UI Semibold"/>
                <a:ea typeface="+mn-ea"/>
                <a:cs typeface="Segoe UI" panose="020B0502040204020203" pitchFamily="34" charset="0"/>
              </a:rPr>
              <a:t>Cloud-native applications</a:t>
            </a:r>
          </a:p>
        </p:txBody>
      </p:sp>
      <p:grpSp>
        <p:nvGrpSpPr>
          <p:cNvPr id="11" name="Group 10">
            <a:extLst>
              <a:ext uri="{FF2B5EF4-FFF2-40B4-BE49-F238E27FC236}">
                <a16:creationId xmlns:a16="http://schemas.microsoft.com/office/drawing/2014/main" id="{46136B81-3B6C-7B4D-8681-6820D3C8024F}"/>
              </a:ext>
            </a:extLst>
          </p:cNvPr>
          <p:cNvGrpSpPr/>
          <p:nvPr/>
        </p:nvGrpSpPr>
        <p:grpSpPr>
          <a:xfrm>
            <a:off x="1776932" y="1347722"/>
            <a:ext cx="8631373" cy="184667"/>
            <a:chOff x="2090563" y="1709352"/>
            <a:chExt cx="7334168" cy="156913"/>
          </a:xfrm>
        </p:grpSpPr>
        <p:sp>
          <p:nvSpPr>
            <p:cNvPr id="12" name="TextBox 11">
              <a:extLst>
                <a:ext uri="{FF2B5EF4-FFF2-40B4-BE49-F238E27FC236}">
                  <a16:creationId xmlns:a16="http://schemas.microsoft.com/office/drawing/2014/main" id="{B70C4FEF-2388-D5C6-062C-012114941847}"/>
                </a:ext>
              </a:extLst>
            </p:cNvPr>
            <p:cNvSpPr txBox="1"/>
            <p:nvPr/>
          </p:nvSpPr>
          <p:spPr>
            <a:xfrm>
              <a:off x="5248391" y="1709352"/>
              <a:ext cx="1018512" cy="156913"/>
            </a:xfrm>
            <a:prstGeom prst="rect">
              <a:avLst/>
            </a:prstGeom>
            <a:noFill/>
            <a:ln>
              <a:noFill/>
            </a:ln>
          </p:spPr>
          <p:txBody>
            <a:bodyPr wrap="square" lIns="0" tIns="0" rIns="0" bIns="0" rtlCol="0" anchor="ctr">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cs typeface="+mn-cs"/>
                </a:rPr>
                <a:t>containing</a:t>
              </a:r>
            </a:p>
          </p:txBody>
        </p:sp>
        <p:cxnSp>
          <p:nvCxnSpPr>
            <p:cNvPr id="13" name="Straight Connector 12">
              <a:extLst>
                <a:ext uri="{FF2B5EF4-FFF2-40B4-BE49-F238E27FC236}">
                  <a16:creationId xmlns:a16="http://schemas.microsoft.com/office/drawing/2014/main" id="{DE6D3EA0-E206-0669-7C3A-A9EEC503DC73}"/>
                </a:ext>
              </a:extLst>
            </p:cNvPr>
            <p:cNvCxnSpPr>
              <a:cxnSpLocks/>
              <a:endCxn id="12" idx="1"/>
            </p:cNvCxnSpPr>
            <p:nvPr/>
          </p:nvCxnSpPr>
          <p:spPr>
            <a:xfrm>
              <a:off x="2090563" y="1787808"/>
              <a:ext cx="3157828" cy="1"/>
            </a:xfrm>
            <a:prstGeom prst="line">
              <a:avLst/>
            </a:prstGeom>
            <a:noFill/>
            <a:ln w="19050" cap="flat" cmpd="sng" algn="ctr">
              <a:solidFill>
                <a:schemeClr val="bg1">
                  <a:lumMod val="75000"/>
                </a:scheme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EFD674E8-69BF-2C0D-5E17-836FF5776CED}"/>
                </a:ext>
              </a:extLst>
            </p:cNvPr>
            <p:cNvCxnSpPr>
              <a:cxnSpLocks/>
              <a:stCxn id="12" idx="3"/>
            </p:cNvCxnSpPr>
            <p:nvPr/>
          </p:nvCxnSpPr>
          <p:spPr>
            <a:xfrm flipV="1">
              <a:off x="6266904" y="1787808"/>
              <a:ext cx="3157827" cy="1"/>
            </a:xfrm>
            <a:prstGeom prst="line">
              <a:avLst/>
            </a:prstGeom>
            <a:noFill/>
            <a:ln w="19050" cap="flat" cmpd="sng" algn="ctr">
              <a:solidFill>
                <a:schemeClr val="bg1">
                  <a:lumMod val="75000"/>
                </a:schemeClr>
              </a:solidFill>
              <a:prstDash val="solid"/>
              <a:headEnd type="none" w="lg" len="med"/>
              <a:tailEnd type="none" w="lg" len="med"/>
            </a:ln>
            <a:effectLst/>
          </p:spPr>
        </p:cxnSp>
      </p:grpSp>
      <p:cxnSp>
        <p:nvCxnSpPr>
          <p:cNvPr id="15" name="Straight Arrow Connector 14">
            <a:extLst>
              <a:ext uri="{FF2B5EF4-FFF2-40B4-BE49-F238E27FC236}">
                <a16:creationId xmlns:a16="http://schemas.microsoft.com/office/drawing/2014/main" id="{F9E4FC0C-4F0C-3E8D-5778-09F1F09454C3}"/>
              </a:ext>
            </a:extLst>
          </p:cNvPr>
          <p:cNvCxnSpPr>
            <a:stCxn id="9" idx="2"/>
            <a:endCxn id="16" idx="0"/>
          </p:cNvCxnSpPr>
          <p:nvPr/>
        </p:nvCxnSpPr>
        <p:spPr>
          <a:xfrm>
            <a:off x="6092619" y="2097912"/>
            <a:ext cx="5116" cy="334401"/>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256AEF0-13D4-9F15-7BF0-EE6718B552E6}"/>
              </a:ext>
            </a:extLst>
          </p:cNvPr>
          <p:cNvSpPr/>
          <p:nvPr/>
        </p:nvSpPr>
        <p:spPr bwMode="auto">
          <a:xfrm>
            <a:off x="1347811" y="2432313"/>
            <a:ext cx="9499848" cy="2056607"/>
          </a:xfrm>
          <a:prstGeom prst="roundRect">
            <a:avLst>
              <a:gd name="adj" fmla="val 6882"/>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4FC3EA79-47C1-F830-0670-F95C453B5BEE}"/>
              </a:ext>
            </a:extLst>
          </p:cNvPr>
          <p:cNvSpPr/>
          <p:nvPr/>
        </p:nvSpPr>
        <p:spPr bwMode="auto">
          <a:xfrm rot="16200000">
            <a:off x="4518292" y="2727164"/>
            <a:ext cx="1596054" cy="1451835"/>
          </a:xfrm>
          <a:prstGeom prst="round2SameRect">
            <a:avLst>
              <a:gd name="adj1" fmla="val 8431"/>
              <a:gd name="adj2" fmla="val 0"/>
            </a:avLst>
          </a:prstGeom>
          <a:solidFill>
            <a:srgbClr val="E06A4E"/>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vert" wrap="square" lIns="0" tIns="6400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8" name="Rectangle 17">
            <a:extLst>
              <a:ext uri="{FF2B5EF4-FFF2-40B4-BE49-F238E27FC236}">
                <a16:creationId xmlns:a16="http://schemas.microsoft.com/office/drawing/2014/main" id="{DBE538AB-2D9B-943F-B30E-2869F5A0B64D}"/>
              </a:ext>
            </a:extLst>
          </p:cNvPr>
          <p:cNvSpPr/>
          <p:nvPr/>
        </p:nvSpPr>
        <p:spPr bwMode="auto">
          <a:xfrm>
            <a:off x="6031053" y="2655056"/>
            <a:ext cx="1440505" cy="1596054"/>
          </a:xfrm>
          <a:prstGeom prst="rect">
            <a:avLst/>
          </a:prstGeom>
          <a:solidFill>
            <a:srgbClr val="DA4C2A"/>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0" name="Rectangle 19">
            <a:extLst>
              <a:ext uri="{FF2B5EF4-FFF2-40B4-BE49-F238E27FC236}">
                <a16:creationId xmlns:a16="http://schemas.microsoft.com/office/drawing/2014/main" id="{CF6E8C98-77EC-2172-CADB-38F0EBB4A62F}"/>
              </a:ext>
            </a:extLst>
          </p:cNvPr>
          <p:cNvSpPr/>
          <p:nvPr/>
        </p:nvSpPr>
        <p:spPr bwMode="auto">
          <a:xfrm>
            <a:off x="7470827" y="2655054"/>
            <a:ext cx="1484941" cy="1596054"/>
          </a:xfrm>
          <a:prstGeom prst="rect">
            <a:avLst/>
          </a:prstGeom>
          <a:solidFill>
            <a:srgbClr val="C7432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21" name="Graphic 2">
            <a:extLst>
              <a:ext uri="{FF2B5EF4-FFF2-40B4-BE49-F238E27FC236}">
                <a16:creationId xmlns:a16="http://schemas.microsoft.com/office/drawing/2014/main" id="{28E6BB20-9890-ABF9-9C6C-E9238B899CC6}"/>
              </a:ext>
            </a:extLst>
          </p:cNvPr>
          <p:cNvGrpSpPr/>
          <p:nvPr/>
        </p:nvGrpSpPr>
        <p:grpSpPr>
          <a:xfrm>
            <a:off x="1712797" y="3137341"/>
            <a:ext cx="2384683" cy="646550"/>
            <a:chOff x="1245974" y="2113788"/>
            <a:chExt cx="9699833" cy="2629880"/>
          </a:xfrm>
        </p:grpSpPr>
        <p:sp>
          <p:nvSpPr>
            <p:cNvPr id="22" name="Freeform: Shape 21">
              <a:extLst>
                <a:ext uri="{FF2B5EF4-FFF2-40B4-BE49-F238E27FC236}">
                  <a16:creationId xmlns:a16="http://schemas.microsoft.com/office/drawing/2014/main" id="{A1DDAE6A-D597-F957-02DA-320C091693BE}"/>
                </a:ext>
              </a:extLst>
            </p:cNvPr>
            <p:cNvSpPr/>
            <p:nvPr/>
          </p:nvSpPr>
          <p:spPr>
            <a:xfrm>
              <a:off x="1245974" y="2347297"/>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3" name="Graphic 2">
              <a:extLst>
                <a:ext uri="{FF2B5EF4-FFF2-40B4-BE49-F238E27FC236}">
                  <a16:creationId xmlns:a16="http://schemas.microsoft.com/office/drawing/2014/main" id="{AC76962B-441D-3989-D702-286B8BE7C4B6}"/>
                </a:ext>
              </a:extLst>
            </p:cNvPr>
            <p:cNvGrpSpPr/>
            <p:nvPr/>
          </p:nvGrpSpPr>
          <p:grpSpPr>
            <a:xfrm>
              <a:off x="1245974" y="2347243"/>
              <a:ext cx="1278374" cy="2396371"/>
              <a:chOff x="1245974" y="2347243"/>
              <a:chExt cx="1278374" cy="2396371"/>
            </a:xfrm>
          </p:grpSpPr>
          <p:sp>
            <p:nvSpPr>
              <p:cNvPr id="32" name="Freeform: Shape 31">
                <a:extLst>
                  <a:ext uri="{FF2B5EF4-FFF2-40B4-BE49-F238E27FC236}">
                    <a16:creationId xmlns:a16="http://schemas.microsoft.com/office/drawing/2014/main" id="{518C9878-E533-6A0C-C3CC-AF0C0488A987}"/>
                  </a:ext>
                </a:extLst>
              </p:cNvPr>
              <p:cNvSpPr/>
              <p:nvPr/>
            </p:nvSpPr>
            <p:spPr>
              <a:xfrm>
                <a:off x="1483973" y="2739724"/>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040EACD7-99F1-6A94-E384-BC49E846805F}"/>
                  </a:ext>
                </a:extLst>
              </p:cNvPr>
              <p:cNvSpPr/>
              <p:nvPr/>
            </p:nvSpPr>
            <p:spPr>
              <a:xfrm>
                <a:off x="1306177" y="3025917"/>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1209F137-9D1B-B3BC-68A2-82DB390576EA}"/>
                  </a:ext>
                </a:extLst>
              </p:cNvPr>
              <p:cNvSpPr/>
              <p:nvPr/>
            </p:nvSpPr>
            <p:spPr>
              <a:xfrm>
                <a:off x="1364108" y="2828486"/>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A29079A6-7EFF-D6C3-BEC2-F15E2C70F48E}"/>
                  </a:ext>
                </a:extLst>
              </p:cNvPr>
              <p:cNvSpPr/>
              <p:nvPr/>
            </p:nvSpPr>
            <p:spPr>
              <a:xfrm>
                <a:off x="1681998" y="4469971"/>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0ACCBA0A-98A1-A6AB-D2F3-40CE8650D638}"/>
                  </a:ext>
                </a:extLst>
              </p:cNvPr>
              <p:cNvSpPr/>
              <p:nvPr/>
            </p:nvSpPr>
            <p:spPr>
              <a:xfrm>
                <a:off x="1283675" y="3844847"/>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8D65BDE9-612F-36DA-9433-887CB9DDFA68}"/>
                  </a:ext>
                </a:extLst>
              </p:cNvPr>
              <p:cNvSpPr/>
              <p:nvPr/>
            </p:nvSpPr>
            <p:spPr>
              <a:xfrm>
                <a:off x="1245974" y="3259317"/>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FFBF4CF5-3DC5-FEC4-27F4-6C25C8204694}"/>
                  </a:ext>
                </a:extLst>
              </p:cNvPr>
              <p:cNvSpPr/>
              <p:nvPr/>
            </p:nvSpPr>
            <p:spPr>
              <a:xfrm>
                <a:off x="2444133" y="2347243"/>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28A1D723-BF34-D5D7-A950-D539BED45EE1}"/>
                  </a:ext>
                </a:extLst>
              </p:cNvPr>
              <p:cNvSpPr/>
              <p:nvPr/>
            </p:nvSpPr>
            <p:spPr>
              <a:xfrm>
                <a:off x="1851680" y="4586698"/>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C12613D7-3B7C-A79C-A6FB-F85950801801}"/>
                  </a:ext>
                </a:extLst>
              </p:cNvPr>
              <p:cNvSpPr/>
              <p:nvPr/>
            </p:nvSpPr>
            <p:spPr>
              <a:xfrm>
                <a:off x="2518021" y="2349731"/>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0AE9EC3E-A2E9-22CE-91AA-40717CD4838C}"/>
                  </a:ext>
                </a:extLst>
              </p:cNvPr>
              <p:cNvSpPr/>
              <p:nvPr/>
            </p:nvSpPr>
            <p:spPr>
              <a:xfrm>
                <a:off x="1774222" y="4538936"/>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C6C16405-6441-D81E-FD34-3B88440D5934}"/>
                  </a:ext>
                </a:extLst>
              </p:cNvPr>
              <p:cNvSpPr/>
              <p:nvPr/>
            </p:nvSpPr>
            <p:spPr>
              <a:xfrm>
                <a:off x="2518724" y="4740586"/>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FFDB8F1-C1A0-7ECD-5D4A-7980D0799B65}"/>
                  </a:ext>
                </a:extLst>
              </p:cNvPr>
              <p:cNvSpPr/>
              <p:nvPr/>
            </p:nvSpPr>
            <p:spPr>
              <a:xfrm>
                <a:off x="2202673" y="2353409"/>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BFC624B8-5085-B2E2-0208-7A07C2E3CBE5}"/>
                  </a:ext>
                </a:extLst>
              </p:cNvPr>
              <p:cNvSpPr/>
              <p:nvPr/>
            </p:nvSpPr>
            <p:spPr>
              <a:xfrm>
                <a:off x="1280592" y="3170230"/>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6C685B8D-22B5-4C1D-A669-458921DFA81A}"/>
                  </a:ext>
                </a:extLst>
              </p:cNvPr>
              <p:cNvSpPr/>
              <p:nvPr/>
            </p:nvSpPr>
            <p:spPr>
              <a:xfrm>
                <a:off x="1774222" y="2441415"/>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BA8D0DB4-5101-3F8C-EDCA-15F50613DCDD}"/>
                  </a:ext>
                </a:extLst>
              </p:cNvPr>
              <p:cNvSpPr/>
              <p:nvPr/>
            </p:nvSpPr>
            <p:spPr>
              <a:xfrm>
                <a:off x="1245974" y="2347243"/>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aphic 2">
              <a:extLst>
                <a:ext uri="{FF2B5EF4-FFF2-40B4-BE49-F238E27FC236}">
                  <a16:creationId xmlns:a16="http://schemas.microsoft.com/office/drawing/2014/main" id="{99941EC9-1170-D338-5164-47F7F165C9E6}"/>
                </a:ext>
              </a:extLst>
            </p:cNvPr>
            <p:cNvGrpSpPr/>
            <p:nvPr/>
          </p:nvGrpSpPr>
          <p:grpSpPr>
            <a:xfrm>
              <a:off x="4145604" y="2113788"/>
              <a:ext cx="6800204" cy="2064851"/>
              <a:chOff x="4145604" y="2113788"/>
              <a:chExt cx="6800204" cy="2064851"/>
            </a:xfrm>
            <a:solidFill>
              <a:srgbClr val="C74325"/>
            </a:solidFill>
          </p:grpSpPr>
          <p:sp>
            <p:nvSpPr>
              <p:cNvPr id="25" name="Freeform: Shape 24">
                <a:extLst>
                  <a:ext uri="{FF2B5EF4-FFF2-40B4-BE49-F238E27FC236}">
                    <a16:creationId xmlns:a16="http://schemas.microsoft.com/office/drawing/2014/main" id="{97B0DBA1-174F-FD3E-0053-E03F20F2CA9A}"/>
                  </a:ext>
                </a:extLst>
              </p:cNvPr>
              <p:cNvSpPr/>
              <p:nvPr/>
            </p:nvSpPr>
            <p:spPr>
              <a:xfrm>
                <a:off x="5137624" y="2897289"/>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DCF1EE1-7760-CFDC-CBF1-F482400BD299}"/>
                  </a:ext>
                </a:extLst>
              </p:cNvPr>
              <p:cNvSpPr/>
              <p:nvPr/>
            </p:nvSpPr>
            <p:spPr>
              <a:xfrm>
                <a:off x="4145604" y="2897235"/>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ECDCE998-705A-46D5-066F-4C2279D3D5CB}"/>
                  </a:ext>
                </a:extLst>
              </p:cNvPr>
              <p:cNvSpPr/>
              <p:nvPr/>
            </p:nvSpPr>
            <p:spPr>
              <a:xfrm>
                <a:off x="8100539" y="2307270"/>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BD219A07-BB7E-6612-A052-462D30086C5A}"/>
                  </a:ext>
                </a:extLst>
              </p:cNvPr>
              <p:cNvSpPr/>
              <p:nvPr/>
            </p:nvSpPr>
            <p:spPr>
              <a:xfrm>
                <a:off x="6557987" y="2113788"/>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A69524D8-398D-1543-83EF-C605DDC4DD31}"/>
                  </a:ext>
                </a:extLst>
              </p:cNvPr>
              <p:cNvSpPr/>
              <p:nvPr/>
            </p:nvSpPr>
            <p:spPr>
              <a:xfrm>
                <a:off x="9905161" y="2897181"/>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0592C1E-39F1-CAB9-47A8-C5DB4A6D3F93}"/>
                  </a:ext>
                </a:extLst>
              </p:cNvPr>
              <p:cNvSpPr/>
              <p:nvPr/>
            </p:nvSpPr>
            <p:spPr>
              <a:xfrm>
                <a:off x="8083988" y="2901941"/>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3747246-88BF-F4AF-5509-97C62213E768}"/>
                  </a:ext>
                </a:extLst>
              </p:cNvPr>
              <p:cNvSpPr/>
              <p:nvPr/>
            </p:nvSpPr>
            <p:spPr>
              <a:xfrm>
                <a:off x="8624731" y="2901941"/>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49" name="Straight Arrow Connector 48">
            <a:extLst>
              <a:ext uri="{FF2B5EF4-FFF2-40B4-BE49-F238E27FC236}">
                <a16:creationId xmlns:a16="http://schemas.microsoft.com/office/drawing/2014/main" id="{41DADF8E-A88A-6FE8-02D2-9ACA61DC3F18}"/>
              </a:ext>
            </a:extLst>
          </p:cNvPr>
          <p:cNvCxnSpPr>
            <a:cxnSpLocks/>
            <a:stCxn id="16" idx="2"/>
            <a:endCxn id="3" idx="0"/>
          </p:cNvCxnSpPr>
          <p:nvPr/>
        </p:nvCxnSpPr>
        <p:spPr>
          <a:xfrm flipH="1">
            <a:off x="6092619" y="4488920"/>
            <a:ext cx="5116" cy="303569"/>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0" name="Rectangle: Top Corners Rounded 49">
            <a:extLst>
              <a:ext uri="{FF2B5EF4-FFF2-40B4-BE49-F238E27FC236}">
                <a16:creationId xmlns:a16="http://schemas.microsoft.com/office/drawing/2014/main" id="{D9ACBB55-C161-0D7A-3C5B-06380C60C338}"/>
              </a:ext>
            </a:extLst>
          </p:cNvPr>
          <p:cNvSpPr/>
          <p:nvPr/>
        </p:nvSpPr>
        <p:spPr bwMode="auto">
          <a:xfrm rot="5400000">
            <a:off x="8944738" y="2665609"/>
            <a:ext cx="1596057" cy="1574944"/>
          </a:xfrm>
          <a:prstGeom prst="round2SameRect">
            <a:avLst>
              <a:gd name="adj1" fmla="val 7298"/>
              <a:gd name="adj2" fmla="val 0"/>
            </a:avLst>
          </a:prstGeom>
          <a:solidFill>
            <a:srgbClr val="9F361D"/>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83" name="TextBox 82">
            <a:extLst>
              <a:ext uri="{FF2B5EF4-FFF2-40B4-BE49-F238E27FC236}">
                <a16:creationId xmlns:a16="http://schemas.microsoft.com/office/drawing/2014/main" id="{B8FB787D-BEEB-D526-4745-2467B7F076E7}"/>
              </a:ext>
            </a:extLst>
          </p:cNvPr>
          <p:cNvSpPr txBox="1"/>
          <p:nvPr/>
        </p:nvSpPr>
        <p:spPr>
          <a:xfrm>
            <a:off x="2113923" y="4937067"/>
            <a:ext cx="7957393" cy="400110"/>
          </a:xfrm>
          <a:prstGeom prst="rect">
            <a:avLst/>
          </a:prstGeom>
          <a:noFill/>
        </p:spPr>
        <p:txBody>
          <a:bodyPr wrap="square">
            <a:spAutoFit/>
          </a:bodyPr>
          <a:lstStyle/>
          <a:p>
            <a:pPr algn="ctr"/>
            <a:r>
              <a:rPr kumimoji="0" lang="en-US" sz="2000" b="0" i="0" u="none" strike="noStrike" kern="1200" cap="none" spc="0" normalizeH="0" baseline="0" noProof="0">
                <a:ln w="3175">
                  <a:noFill/>
                </a:ln>
                <a:effectLst/>
                <a:uLnTx/>
                <a:uFillTx/>
                <a:latin typeface="Segoe UI Semibold"/>
                <a:ea typeface="+mn-ea"/>
                <a:cs typeface="Segoe UI" panose="020B0502040204020203" pitchFamily="34" charset="0"/>
              </a:rPr>
              <a:t>Any cloud or edge infrastructure</a:t>
            </a:r>
            <a:endParaRPr lang="en-US" sz="2000"/>
          </a:p>
        </p:txBody>
      </p:sp>
      <p:grpSp>
        <p:nvGrpSpPr>
          <p:cNvPr id="84" name="Group 83">
            <a:extLst>
              <a:ext uri="{FF2B5EF4-FFF2-40B4-BE49-F238E27FC236}">
                <a16:creationId xmlns:a16="http://schemas.microsoft.com/office/drawing/2014/main" id="{EA168094-2C40-FF40-C392-EA12424D8CF0}"/>
              </a:ext>
            </a:extLst>
          </p:cNvPr>
          <p:cNvGrpSpPr/>
          <p:nvPr/>
        </p:nvGrpSpPr>
        <p:grpSpPr>
          <a:xfrm>
            <a:off x="2516497" y="1640295"/>
            <a:ext cx="7158950" cy="306662"/>
            <a:chOff x="2243758" y="1826034"/>
            <a:chExt cx="7158950" cy="306662"/>
          </a:xfrm>
        </p:grpSpPr>
        <p:pic>
          <p:nvPicPr>
            <p:cNvPr id="85" name="Picture 14" descr="See the source image">
              <a:extLst>
                <a:ext uri="{FF2B5EF4-FFF2-40B4-BE49-F238E27FC236}">
                  <a16:creationId xmlns:a16="http://schemas.microsoft.com/office/drawing/2014/main" id="{B42D5A53-4D70-C957-2058-401E73BA91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0006" y="1871722"/>
              <a:ext cx="663937" cy="22960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2" descr="See the source image">
              <a:extLst>
                <a:ext uri="{FF2B5EF4-FFF2-40B4-BE49-F238E27FC236}">
                  <a16:creationId xmlns:a16="http://schemas.microsoft.com/office/drawing/2014/main" id="{9001BD3A-1853-5787-8D8D-314090C575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89988" y="1838447"/>
              <a:ext cx="892326" cy="232541"/>
            </a:xfrm>
            <a:prstGeom prst="rect">
              <a:avLst/>
            </a:prstGeom>
            <a:noFill/>
            <a:extLst>
              <a:ext uri="{909E8E84-426E-40DD-AFC4-6F175D3DCCD1}">
                <a14:hiddenFill xmlns:a14="http://schemas.microsoft.com/office/drawing/2010/main">
                  <a:solidFill>
                    <a:srgbClr val="FFFFFF"/>
                  </a:solidFill>
                </a14:hiddenFill>
              </a:ext>
            </a:extLst>
          </p:spPr>
        </p:pic>
        <p:pic>
          <p:nvPicPr>
            <p:cNvPr id="87" name="Graphic 86">
              <a:extLst>
                <a:ext uri="{FF2B5EF4-FFF2-40B4-BE49-F238E27FC236}">
                  <a16:creationId xmlns:a16="http://schemas.microsoft.com/office/drawing/2014/main" id="{B9C66F6A-14DC-1791-1E2B-BC6DE785743D}"/>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9333" t="18330" r="9333" b="18330"/>
            <a:stretch/>
          </p:blipFill>
          <p:spPr>
            <a:xfrm>
              <a:off x="7210240" y="1831299"/>
              <a:ext cx="387012" cy="301397"/>
            </a:xfrm>
            <a:prstGeom prst="rect">
              <a:avLst/>
            </a:prstGeom>
          </p:spPr>
        </p:pic>
        <p:pic>
          <p:nvPicPr>
            <p:cNvPr id="88" name="Graphic 87">
              <a:extLst>
                <a:ext uri="{FF2B5EF4-FFF2-40B4-BE49-F238E27FC236}">
                  <a16:creationId xmlns:a16="http://schemas.microsoft.com/office/drawing/2014/main" id="{2B097E76-9333-3299-CF73-2675AFBE35C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75402" y="1844486"/>
              <a:ext cx="256839" cy="256839"/>
            </a:xfrm>
            <a:prstGeom prst="rect">
              <a:avLst/>
            </a:prstGeom>
          </p:spPr>
        </p:pic>
        <p:pic>
          <p:nvPicPr>
            <p:cNvPr id="89" name="Graphic 88">
              <a:extLst>
                <a:ext uri="{FF2B5EF4-FFF2-40B4-BE49-F238E27FC236}">
                  <a16:creationId xmlns:a16="http://schemas.microsoft.com/office/drawing/2014/main" id="{03F01C34-630B-6BC2-6EE5-F976C3B0A26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1495"/>
            <a:stretch/>
          </p:blipFill>
          <p:spPr>
            <a:xfrm>
              <a:off x="9111735" y="1833935"/>
              <a:ext cx="290973" cy="277938"/>
            </a:xfrm>
            <a:prstGeom prst="rect">
              <a:avLst/>
            </a:prstGeom>
          </p:spPr>
        </p:pic>
        <p:pic>
          <p:nvPicPr>
            <p:cNvPr id="90" name="Picture 4" descr="Docker – Logos Download">
              <a:extLst>
                <a:ext uri="{FF2B5EF4-FFF2-40B4-BE49-F238E27FC236}">
                  <a16:creationId xmlns:a16="http://schemas.microsoft.com/office/drawing/2014/main" id="{459C262B-A5D1-A850-1DF1-BFE60F605D2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43758" y="1840510"/>
              <a:ext cx="323311" cy="271363"/>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38AA1FB0-5E28-5C34-C4F8-BA815E12F14F}"/>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7904571" y="1836334"/>
              <a:ext cx="373822" cy="267736"/>
            </a:xfrm>
            <a:prstGeom prst="rect">
              <a:avLst/>
            </a:prstGeom>
          </p:spPr>
        </p:pic>
        <p:pic>
          <p:nvPicPr>
            <p:cNvPr id="19" name="Picture 22">
              <a:extLst>
                <a:ext uri="{FF2B5EF4-FFF2-40B4-BE49-F238E27FC236}">
                  <a16:creationId xmlns:a16="http://schemas.microsoft.com/office/drawing/2014/main" id="{216B1333-BA07-37F5-203C-1F892CFFA5EB}"/>
                </a:ext>
              </a:extLst>
            </p:cNvPr>
            <p:cNvPicPr>
              <a:picLocks noChangeAspect="1" noChangeArrowheads="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bwMode="auto">
            <a:xfrm>
              <a:off x="4904769" y="1848536"/>
              <a:ext cx="892326" cy="22510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2">
              <a:extLst>
                <a:ext uri="{FF2B5EF4-FFF2-40B4-BE49-F238E27FC236}">
                  <a16:creationId xmlns:a16="http://schemas.microsoft.com/office/drawing/2014/main" id="{F9014E41-1FF3-05B3-896B-88BCD2E3FD4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p:blipFill>
          <p:spPr bwMode="auto">
            <a:xfrm>
              <a:off x="6058484" y="1826034"/>
              <a:ext cx="861646" cy="225105"/>
            </a:xfrm>
            <a:prstGeom prst="rect">
              <a:avLst/>
            </a:prstGeom>
            <a:noFill/>
            <a:extLst>
              <a:ext uri="{909E8E84-426E-40DD-AFC4-6F175D3DCCD1}">
                <a14:hiddenFill xmlns:a14="http://schemas.microsoft.com/office/drawing/2010/main">
                  <a:solidFill>
                    <a:srgbClr val="FFFFFF"/>
                  </a:solidFill>
                </a14:hiddenFill>
              </a:ext>
            </a:extLst>
          </p:spPr>
        </p:pic>
      </p:grpSp>
      <p:sp>
        <p:nvSpPr>
          <p:cNvPr id="129" name="TextBox 128">
            <a:extLst>
              <a:ext uri="{FF2B5EF4-FFF2-40B4-BE49-F238E27FC236}">
                <a16:creationId xmlns:a16="http://schemas.microsoft.com/office/drawing/2014/main" id="{3B9B58A3-BD39-B69F-3ED9-916A82FEEB5F}"/>
              </a:ext>
            </a:extLst>
          </p:cNvPr>
          <p:cNvSpPr txBox="1"/>
          <p:nvPr/>
        </p:nvSpPr>
        <p:spPr>
          <a:xfrm>
            <a:off x="7584842" y="3669847"/>
            <a:ext cx="1256910" cy="4801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Graph</a:t>
            </a:r>
          </a:p>
        </p:txBody>
      </p:sp>
      <p:grpSp>
        <p:nvGrpSpPr>
          <p:cNvPr id="130" name="Group 129">
            <a:extLst>
              <a:ext uri="{FF2B5EF4-FFF2-40B4-BE49-F238E27FC236}">
                <a16:creationId xmlns:a16="http://schemas.microsoft.com/office/drawing/2014/main" id="{03928B79-6B32-6ED0-AC99-D58BA1D07CD8}"/>
              </a:ext>
            </a:extLst>
          </p:cNvPr>
          <p:cNvGrpSpPr/>
          <p:nvPr/>
        </p:nvGrpSpPr>
        <p:grpSpPr>
          <a:xfrm>
            <a:off x="7900878" y="2895549"/>
            <a:ext cx="548735" cy="581911"/>
            <a:chOff x="3446108" y="2674653"/>
            <a:chExt cx="671069" cy="711645"/>
          </a:xfrm>
        </p:grpSpPr>
        <p:sp>
          <p:nvSpPr>
            <p:cNvPr id="131" name="Rectangle: Rounded Corners 130">
              <a:extLst>
                <a:ext uri="{FF2B5EF4-FFF2-40B4-BE49-F238E27FC236}">
                  <a16:creationId xmlns:a16="http://schemas.microsoft.com/office/drawing/2014/main" id="{96A59598-B141-1C90-0A90-D1C317D3948B}"/>
                </a:ext>
              </a:extLst>
            </p:cNvPr>
            <p:cNvSpPr/>
            <p:nvPr/>
          </p:nvSpPr>
          <p:spPr bwMode="auto">
            <a:xfrm>
              <a:off x="3662925" y="2929653"/>
              <a:ext cx="228600" cy="228600"/>
            </a:xfrm>
            <a:prstGeom prst="roundRect">
              <a:avLst/>
            </a:prstGeom>
            <a:solidFill>
              <a:srgbClr val="892E1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Rectangle: Rounded Corners 131">
              <a:extLst>
                <a:ext uri="{FF2B5EF4-FFF2-40B4-BE49-F238E27FC236}">
                  <a16:creationId xmlns:a16="http://schemas.microsoft.com/office/drawing/2014/main" id="{C5132BC4-62B2-7C9C-ED6D-EDD6616E3B55}"/>
                </a:ext>
              </a:extLst>
            </p:cNvPr>
            <p:cNvSpPr/>
            <p:nvPr/>
          </p:nvSpPr>
          <p:spPr bwMode="auto">
            <a:xfrm>
              <a:off x="3934297"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3" name="Straight Connector 163">
              <a:extLst>
                <a:ext uri="{FF2B5EF4-FFF2-40B4-BE49-F238E27FC236}">
                  <a16:creationId xmlns:a16="http://schemas.microsoft.com/office/drawing/2014/main" id="{76BA1A1A-BFAB-1A4C-C369-96FA0D984688}"/>
                </a:ext>
              </a:extLst>
            </p:cNvPr>
            <p:cNvCxnSpPr>
              <a:cxnSpLocks/>
              <a:stCxn id="131" idx="3"/>
              <a:endCxn id="132" idx="0"/>
            </p:cNvCxnSpPr>
            <p:nvPr/>
          </p:nvCxnSpPr>
          <p:spPr>
            <a:xfrm>
              <a:off x="3891525" y="3043953"/>
              <a:ext cx="134212" cy="159465"/>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4" name="Rectangle: Rounded Corners 133">
              <a:extLst>
                <a:ext uri="{FF2B5EF4-FFF2-40B4-BE49-F238E27FC236}">
                  <a16:creationId xmlns:a16="http://schemas.microsoft.com/office/drawing/2014/main" id="{7DB4859B-9080-0999-6AB5-E8786E85F005}"/>
                </a:ext>
              </a:extLst>
            </p:cNvPr>
            <p:cNvSpPr/>
            <p:nvPr/>
          </p:nvSpPr>
          <p:spPr bwMode="auto">
            <a:xfrm>
              <a:off x="3446108"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5" name="Straight Connector 163">
              <a:extLst>
                <a:ext uri="{FF2B5EF4-FFF2-40B4-BE49-F238E27FC236}">
                  <a16:creationId xmlns:a16="http://schemas.microsoft.com/office/drawing/2014/main" id="{F2BEF736-C4BC-7437-A641-0CDD59B5C3D7}"/>
                </a:ext>
              </a:extLst>
            </p:cNvPr>
            <p:cNvCxnSpPr>
              <a:cxnSpLocks/>
              <a:stCxn id="131" idx="2"/>
              <a:endCxn id="134" idx="3"/>
            </p:cNvCxnSpPr>
            <p:nvPr/>
          </p:nvCxnSpPr>
          <p:spPr>
            <a:xfrm rot="5400000">
              <a:off x="3634805" y="3152437"/>
              <a:ext cx="136605" cy="14823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40CF8FB0-D6AB-55B7-A67E-8A260EAA274F}"/>
                </a:ext>
              </a:extLst>
            </p:cNvPr>
            <p:cNvSpPr/>
            <p:nvPr/>
          </p:nvSpPr>
          <p:spPr bwMode="auto">
            <a:xfrm>
              <a:off x="3446108"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7" name="Rectangle: Rounded Corners 136">
              <a:extLst>
                <a:ext uri="{FF2B5EF4-FFF2-40B4-BE49-F238E27FC236}">
                  <a16:creationId xmlns:a16="http://schemas.microsoft.com/office/drawing/2014/main" id="{02D9C2AA-B5E5-3873-33C7-73E6D2678966}"/>
                </a:ext>
              </a:extLst>
            </p:cNvPr>
            <p:cNvSpPr/>
            <p:nvPr/>
          </p:nvSpPr>
          <p:spPr bwMode="auto">
            <a:xfrm>
              <a:off x="3934172"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8" name="Straight Connector 163">
              <a:extLst>
                <a:ext uri="{FF2B5EF4-FFF2-40B4-BE49-F238E27FC236}">
                  <a16:creationId xmlns:a16="http://schemas.microsoft.com/office/drawing/2014/main" id="{3A37248A-4D1D-66E0-0FF8-8D8D97F9D585}"/>
                </a:ext>
              </a:extLst>
            </p:cNvPr>
            <p:cNvCxnSpPr>
              <a:cxnSpLocks/>
              <a:stCxn id="131" idx="0"/>
              <a:endCxn id="137" idx="1"/>
            </p:cNvCxnSpPr>
            <p:nvPr/>
          </p:nvCxnSpPr>
          <p:spPr>
            <a:xfrm rot="5400000" flipH="1" flipV="1">
              <a:off x="3773918" y="2769400"/>
              <a:ext cx="163560" cy="15694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63">
              <a:extLst>
                <a:ext uri="{FF2B5EF4-FFF2-40B4-BE49-F238E27FC236}">
                  <a16:creationId xmlns:a16="http://schemas.microsoft.com/office/drawing/2014/main" id="{51B1756F-F7A0-DF8A-89AF-D702296AAC9C}"/>
                </a:ext>
              </a:extLst>
            </p:cNvPr>
            <p:cNvCxnSpPr>
              <a:cxnSpLocks/>
              <a:stCxn id="136" idx="2"/>
              <a:endCxn id="131" idx="1"/>
            </p:cNvCxnSpPr>
            <p:nvPr/>
          </p:nvCxnSpPr>
          <p:spPr>
            <a:xfrm rot="16200000" flipH="1">
              <a:off x="3507026" y="2888054"/>
              <a:ext cx="186420" cy="12537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0" name="TextBox 139">
            <a:extLst>
              <a:ext uri="{FF2B5EF4-FFF2-40B4-BE49-F238E27FC236}">
                <a16:creationId xmlns:a16="http://schemas.microsoft.com/office/drawing/2014/main" id="{CCD33B08-FABF-FA9F-1588-62E13C294F94}"/>
              </a:ext>
            </a:extLst>
          </p:cNvPr>
          <p:cNvSpPr txBox="1"/>
          <p:nvPr/>
        </p:nvSpPr>
        <p:spPr>
          <a:xfrm>
            <a:off x="6013622" y="3669847"/>
            <a:ext cx="1489290"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Infrastructure Recipes</a:t>
            </a:r>
          </a:p>
        </p:txBody>
      </p:sp>
      <p:grpSp>
        <p:nvGrpSpPr>
          <p:cNvPr id="141" name="Group 140">
            <a:extLst>
              <a:ext uri="{FF2B5EF4-FFF2-40B4-BE49-F238E27FC236}">
                <a16:creationId xmlns:a16="http://schemas.microsoft.com/office/drawing/2014/main" id="{2D2BBBCE-4701-7CB2-531D-525B388FEF24}"/>
              </a:ext>
            </a:extLst>
          </p:cNvPr>
          <p:cNvGrpSpPr/>
          <p:nvPr/>
        </p:nvGrpSpPr>
        <p:grpSpPr>
          <a:xfrm>
            <a:off x="6452980" y="2858011"/>
            <a:ext cx="597458" cy="644554"/>
            <a:chOff x="7345791" y="2729064"/>
            <a:chExt cx="597761" cy="644883"/>
          </a:xfrm>
        </p:grpSpPr>
        <p:sp>
          <p:nvSpPr>
            <p:cNvPr id="142" name="Freeform: Shape 141">
              <a:extLst>
                <a:ext uri="{FF2B5EF4-FFF2-40B4-BE49-F238E27FC236}">
                  <a16:creationId xmlns:a16="http://schemas.microsoft.com/office/drawing/2014/main" id="{C32999AB-E481-3312-6C5A-6AC04B8E4996}"/>
                </a:ext>
              </a:extLst>
            </p:cNvPr>
            <p:cNvSpPr/>
            <p:nvPr/>
          </p:nvSpPr>
          <p:spPr>
            <a:xfrm>
              <a:off x="7345791" y="3020076"/>
              <a:ext cx="597761" cy="353871"/>
            </a:xfrm>
            <a:custGeom>
              <a:avLst/>
              <a:gdLst>
                <a:gd name="connsiteX0" fmla="*/ 356632 w 597761"/>
                <a:gd name="connsiteY0" fmla="*/ 353871 h 353871"/>
                <a:gd name="connsiteX1" fmla="*/ 241129 w 597761"/>
                <a:gd name="connsiteY1" fmla="*/ 353871 h 353871"/>
                <a:gd name="connsiteX2" fmla="*/ 0 w 597761"/>
                <a:gd name="connsiteY2" fmla="*/ 112742 h 353871"/>
                <a:gd name="connsiteX3" fmla="*/ 0 w 597761"/>
                <a:gd name="connsiteY3" fmla="*/ 0 h 353871"/>
                <a:gd name="connsiteX4" fmla="*/ 597762 w 597761"/>
                <a:gd name="connsiteY4" fmla="*/ 0 h 353871"/>
                <a:gd name="connsiteX5" fmla="*/ 597762 w 597761"/>
                <a:gd name="connsiteY5" fmla="*/ 112742 h 353871"/>
                <a:gd name="connsiteX6" fmla="*/ 356632 w 597761"/>
                <a:gd name="connsiteY6" fmla="*/ 353871 h 35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53871">
                  <a:moveTo>
                    <a:pt x="356632" y="353871"/>
                  </a:moveTo>
                  <a:lnTo>
                    <a:pt x="241129" y="353871"/>
                  </a:lnTo>
                  <a:cubicBezTo>
                    <a:pt x="107910" y="353871"/>
                    <a:pt x="0" y="245961"/>
                    <a:pt x="0" y="112742"/>
                  </a:cubicBezTo>
                  <a:lnTo>
                    <a:pt x="0" y="0"/>
                  </a:lnTo>
                  <a:lnTo>
                    <a:pt x="597762" y="0"/>
                  </a:lnTo>
                  <a:lnTo>
                    <a:pt x="597762" y="112742"/>
                  </a:lnTo>
                  <a:cubicBezTo>
                    <a:pt x="597762" y="245961"/>
                    <a:pt x="489852" y="353871"/>
                    <a:pt x="356632" y="353871"/>
                  </a:cubicBezTo>
                  <a:close/>
                </a:path>
              </a:pathLst>
            </a:custGeom>
            <a:solidFill>
              <a:srgbClr val="EA9682"/>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408A853-1C8C-5912-28AA-9AAE25F67634}"/>
                </a:ext>
              </a:extLst>
            </p:cNvPr>
            <p:cNvSpPr/>
            <p:nvPr/>
          </p:nvSpPr>
          <p:spPr>
            <a:xfrm>
              <a:off x="7345791" y="2849125"/>
              <a:ext cx="597761" cy="341906"/>
            </a:xfrm>
            <a:custGeom>
              <a:avLst/>
              <a:gdLst>
                <a:gd name="connsiteX0" fmla="*/ 426808 w 597761"/>
                <a:gd name="connsiteY0" fmla="*/ 0 h 341906"/>
                <a:gd name="connsiteX1" fmla="*/ 170953 w 597761"/>
                <a:gd name="connsiteY1" fmla="*/ 0 h 341906"/>
                <a:gd name="connsiteX2" fmla="*/ 0 w 597761"/>
                <a:gd name="connsiteY2" fmla="*/ 170953 h 341906"/>
                <a:gd name="connsiteX3" fmla="*/ 170953 w 597761"/>
                <a:gd name="connsiteY3" fmla="*/ 341907 h 341906"/>
                <a:gd name="connsiteX4" fmla="*/ 426808 w 597761"/>
                <a:gd name="connsiteY4" fmla="*/ 341907 h 341906"/>
                <a:gd name="connsiteX5" fmla="*/ 597762 w 597761"/>
                <a:gd name="connsiteY5" fmla="*/ 170953 h 341906"/>
                <a:gd name="connsiteX6" fmla="*/ 426808 w 597761"/>
                <a:gd name="connsiteY6" fmla="*/ 0 h 34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41906">
                  <a:moveTo>
                    <a:pt x="426808" y="0"/>
                  </a:moveTo>
                  <a:lnTo>
                    <a:pt x="170953" y="0"/>
                  </a:lnTo>
                  <a:cubicBezTo>
                    <a:pt x="76618" y="0"/>
                    <a:pt x="0" y="76618"/>
                    <a:pt x="0" y="170953"/>
                  </a:cubicBezTo>
                  <a:cubicBezTo>
                    <a:pt x="0" y="265288"/>
                    <a:pt x="76618" y="341907"/>
                    <a:pt x="170953" y="341907"/>
                  </a:cubicBezTo>
                  <a:lnTo>
                    <a:pt x="426808" y="341907"/>
                  </a:lnTo>
                  <a:cubicBezTo>
                    <a:pt x="521143" y="341907"/>
                    <a:pt x="597762" y="265288"/>
                    <a:pt x="597762" y="170953"/>
                  </a:cubicBezTo>
                  <a:cubicBezTo>
                    <a:pt x="597762" y="76618"/>
                    <a:pt x="521373" y="0"/>
                    <a:pt x="426808" y="0"/>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D0AA5A2-857A-3B44-D417-23E1BD741F9E}"/>
                </a:ext>
              </a:extLst>
            </p:cNvPr>
            <p:cNvSpPr/>
            <p:nvPr/>
          </p:nvSpPr>
          <p:spPr>
            <a:xfrm>
              <a:off x="7382551" y="2886860"/>
              <a:ext cx="526735" cy="266438"/>
            </a:xfrm>
            <a:custGeom>
              <a:avLst/>
              <a:gdLst>
                <a:gd name="connsiteX0" fmla="*/ 397287 w 526735"/>
                <a:gd name="connsiteY0" fmla="*/ 0 h 266438"/>
                <a:gd name="connsiteX1" fmla="*/ 526735 w 526735"/>
                <a:gd name="connsiteY1" fmla="*/ 133219 h 266438"/>
                <a:gd name="connsiteX2" fmla="*/ 397287 w 526735"/>
                <a:gd name="connsiteY2" fmla="*/ 266438 h 266438"/>
                <a:gd name="connsiteX3" fmla="*/ 339556 w 526735"/>
                <a:gd name="connsiteY3" fmla="*/ 266438 h 266438"/>
                <a:gd name="connsiteX4" fmla="*/ 235792 w 526735"/>
                <a:gd name="connsiteY4" fmla="*/ 223702 h 266438"/>
                <a:gd name="connsiteX5" fmla="*/ 132028 w 526735"/>
                <a:gd name="connsiteY5" fmla="*/ 266438 h 266438"/>
                <a:gd name="connsiteX6" fmla="*/ 129449 w 526735"/>
                <a:gd name="connsiteY6" fmla="*/ 266438 h 266438"/>
                <a:gd name="connsiteX7" fmla="*/ 0 w 526735"/>
                <a:gd name="connsiteY7" fmla="*/ 133219 h 266438"/>
                <a:gd name="connsiteX8" fmla="*/ 129449 w 526735"/>
                <a:gd name="connsiteY8" fmla="*/ 0 h 266438"/>
                <a:gd name="connsiteX9" fmla="*/ 397287 w 526735"/>
                <a:gd name="connsiteY9" fmla="*/ 0 h 2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35" h="266438">
                  <a:moveTo>
                    <a:pt x="397287" y="0"/>
                  </a:moveTo>
                  <a:cubicBezTo>
                    <a:pt x="468606" y="0"/>
                    <a:pt x="526735" y="59822"/>
                    <a:pt x="526735" y="133219"/>
                  </a:cubicBezTo>
                  <a:cubicBezTo>
                    <a:pt x="526735" y="206616"/>
                    <a:pt x="468606" y="266438"/>
                    <a:pt x="397287" y="266438"/>
                  </a:cubicBezTo>
                  <a:lnTo>
                    <a:pt x="339556" y="266438"/>
                  </a:lnTo>
                  <a:lnTo>
                    <a:pt x="235792" y="223702"/>
                  </a:lnTo>
                  <a:lnTo>
                    <a:pt x="132028" y="266438"/>
                  </a:lnTo>
                  <a:lnTo>
                    <a:pt x="129449" y="266438"/>
                  </a:lnTo>
                  <a:cubicBezTo>
                    <a:pt x="58129" y="266438"/>
                    <a:pt x="0" y="206616"/>
                    <a:pt x="0" y="133219"/>
                  </a:cubicBezTo>
                  <a:cubicBezTo>
                    <a:pt x="0" y="59822"/>
                    <a:pt x="58129" y="0"/>
                    <a:pt x="129449" y="0"/>
                  </a:cubicBezTo>
                  <a:lnTo>
                    <a:pt x="397287" y="0"/>
                  </a:lnTo>
                  <a:close/>
                </a:path>
              </a:pathLst>
            </a:custGeom>
            <a:solidFill>
              <a:srgbClr val="892E19"/>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7312301-4DEA-F18A-3264-1F8F472BEE0C}"/>
                </a:ext>
              </a:extLst>
            </p:cNvPr>
            <p:cNvSpPr/>
            <p:nvPr/>
          </p:nvSpPr>
          <p:spPr>
            <a:xfrm>
              <a:off x="7514064" y="2729064"/>
              <a:ext cx="374308" cy="424236"/>
            </a:xfrm>
            <a:custGeom>
              <a:avLst/>
              <a:gdLst>
                <a:gd name="connsiteX0" fmla="*/ 369975 w 374308"/>
                <a:gd name="connsiteY0" fmla="*/ 46853 h 424236"/>
                <a:gd name="connsiteX1" fmla="*/ 205192 w 374308"/>
                <a:gd name="connsiteY1" fmla="*/ 327435 h 424236"/>
                <a:gd name="connsiteX2" fmla="*/ 201523 w 374308"/>
                <a:gd name="connsiteY2" fmla="*/ 375838 h 424236"/>
                <a:gd name="connsiteX3" fmla="*/ 208483 w 374308"/>
                <a:gd name="connsiteY3" fmla="*/ 424237 h 424236"/>
                <a:gd name="connsiteX4" fmla="*/ 0 w 374308"/>
                <a:gd name="connsiteY4" fmla="*/ 424237 h 424236"/>
                <a:gd name="connsiteX5" fmla="*/ 13453 w 374308"/>
                <a:gd name="connsiteY5" fmla="*/ 395660 h 424236"/>
                <a:gd name="connsiteX6" fmla="*/ 111637 w 374308"/>
                <a:gd name="connsiteY6" fmla="*/ 322877 h 424236"/>
                <a:gd name="connsiteX7" fmla="*/ 152045 w 374308"/>
                <a:gd name="connsiteY7" fmla="*/ 296224 h 424236"/>
                <a:gd name="connsiteX8" fmla="*/ 317205 w 374308"/>
                <a:gd name="connsiteY8" fmla="*/ 14999 h 424236"/>
                <a:gd name="connsiteX9" fmla="*/ 360132 w 374308"/>
                <a:gd name="connsiteY9" fmla="*/ 4837 h 424236"/>
                <a:gd name="connsiteX10" fmla="*/ 369975 w 374308"/>
                <a:gd name="connsiteY10" fmla="*/ 46853 h 42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308" h="424236">
                  <a:moveTo>
                    <a:pt x="369975" y="46853"/>
                  </a:moveTo>
                  <a:lnTo>
                    <a:pt x="205192" y="327435"/>
                  </a:lnTo>
                  <a:cubicBezTo>
                    <a:pt x="196603" y="342062"/>
                    <a:pt x="195411" y="359824"/>
                    <a:pt x="201523" y="375838"/>
                  </a:cubicBezTo>
                  <a:cubicBezTo>
                    <a:pt x="207045" y="390373"/>
                    <a:pt x="209410" y="406902"/>
                    <a:pt x="208483" y="424237"/>
                  </a:cubicBezTo>
                  <a:lnTo>
                    <a:pt x="0" y="424237"/>
                  </a:lnTo>
                  <a:cubicBezTo>
                    <a:pt x="3486" y="414596"/>
                    <a:pt x="7963" y="405009"/>
                    <a:pt x="13453" y="395660"/>
                  </a:cubicBezTo>
                  <a:cubicBezTo>
                    <a:pt x="37564" y="354604"/>
                    <a:pt x="75123" y="328351"/>
                    <a:pt x="111637" y="322877"/>
                  </a:cubicBezTo>
                  <a:cubicBezTo>
                    <a:pt x="128599" y="320415"/>
                    <a:pt x="143456" y="310851"/>
                    <a:pt x="152045" y="296224"/>
                  </a:cubicBezTo>
                  <a:lnTo>
                    <a:pt x="317205" y="14999"/>
                  </a:lnTo>
                  <a:cubicBezTo>
                    <a:pt x="325943" y="117"/>
                    <a:pt x="345395" y="-4507"/>
                    <a:pt x="360132" y="4837"/>
                  </a:cubicBezTo>
                  <a:cubicBezTo>
                    <a:pt x="374349" y="13877"/>
                    <a:pt x="378339" y="32612"/>
                    <a:pt x="369975" y="46853"/>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CB15B2FD-C97D-BB83-525E-E3A5CEFC2AFD}"/>
                </a:ext>
              </a:extLst>
            </p:cNvPr>
            <p:cNvSpPr/>
            <p:nvPr/>
          </p:nvSpPr>
          <p:spPr>
            <a:xfrm>
              <a:off x="7540915" y="3081904"/>
              <a:ext cx="154727" cy="71396"/>
            </a:xfrm>
            <a:custGeom>
              <a:avLst/>
              <a:gdLst>
                <a:gd name="connsiteX0" fmla="*/ 0 w 154727"/>
                <a:gd name="connsiteY0" fmla="*/ 71396 h 71396"/>
                <a:gd name="connsiteX1" fmla="*/ 154728 w 154727"/>
                <a:gd name="connsiteY1" fmla="*/ 71396 h 71396"/>
                <a:gd name="connsiteX2" fmla="*/ 122907 w 154727"/>
                <a:gd name="connsiteY2" fmla="*/ 8130 h 71396"/>
                <a:gd name="connsiteX3" fmla="*/ 7989 w 154727"/>
                <a:gd name="connsiteY3" fmla="*/ 55382 h 71396"/>
                <a:gd name="connsiteX4" fmla="*/ 0 w 154727"/>
                <a:gd name="connsiteY4" fmla="*/ 71396 h 7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7" h="71396">
                  <a:moveTo>
                    <a:pt x="0" y="71396"/>
                  </a:moveTo>
                  <a:lnTo>
                    <a:pt x="154728" y="71396"/>
                  </a:lnTo>
                  <a:cubicBezTo>
                    <a:pt x="154716" y="44269"/>
                    <a:pt x="143776" y="20384"/>
                    <a:pt x="122907" y="8130"/>
                  </a:cubicBezTo>
                  <a:cubicBezTo>
                    <a:pt x="87113" y="-12893"/>
                    <a:pt x="35661" y="8263"/>
                    <a:pt x="7989" y="55382"/>
                  </a:cubicBezTo>
                  <a:cubicBezTo>
                    <a:pt x="4901" y="60640"/>
                    <a:pt x="2241" y="65996"/>
                    <a:pt x="0" y="71396"/>
                  </a:cubicBezTo>
                  <a:close/>
                </a:path>
              </a:pathLst>
            </a:custGeom>
            <a:solidFill>
              <a:srgbClr val="EA9682"/>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a:extLst>
              <a:ext uri="{FF2B5EF4-FFF2-40B4-BE49-F238E27FC236}">
                <a16:creationId xmlns:a16="http://schemas.microsoft.com/office/drawing/2014/main" id="{681EE75C-6620-8CC2-EE6B-E1C8F0E20D2B}"/>
              </a:ext>
            </a:extLst>
          </p:cNvPr>
          <p:cNvSpPr txBox="1"/>
          <p:nvPr/>
        </p:nvSpPr>
        <p:spPr>
          <a:xfrm>
            <a:off x="9165565" y="3669847"/>
            <a:ext cx="1154402"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Cloud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Neutral</a:t>
            </a:r>
          </a:p>
        </p:txBody>
      </p:sp>
      <p:grpSp>
        <p:nvGrpSpPr>
          <p:cNvPr id="148" name="Group 147">
            <a:extLst>
              <a:ext uri="{FF2B5EF4-FFF2-40B4-BE49-F238E27FC236}">
                <a16:creationId xmlns:a16="http://schemas.microsoft.com/office/drawing/2014/main" id="{D38BB13D-615F-5346-9EC0-7FE59A867FA2}"/>
              </a:ext>
            </a:extLst>
          </p:cNvPr>
          <p:cNvGrpSpPr/>
          <p:nvPr/>
        </p:nvGrpSpPr>
        <p:grpSpPr>
          <a:xfrm>
            <a:off x="9289010" y="2938023"/>
            <a:ext cx="792858" cy="520385"/>
            <a:chOff x="7380159" y="2791656"/>
            <a:chExt cx="546019" cy="358373"/>
          </a:xfrm>
        </p:grpSpPr>
        <p:sp>
          <p:nvSpPr>
            <p:cNvPr id="149" name="Freeform: Shape 148">
              <a:extLst>
                <a:ext uri="{FF2B5EF4-FFF2-40B4-BE49-F238E27FC236}">
                  <a16:creationId xmlns:a16="http://schemas.microsoft.com/office/drawing/2014/main" id="{FD09AAD5-E2C5-4BD5-F3B1-EFF9CEB0C469}"/>
                </a:ext>
              </a:extLst>
            </p:cNvPr>
            <p:cNvSpPr/>
            <p:nvPr/>
          </p:nvSpPr>
          <p:spPr>
            <a:xfrm>
              <a:off x="7380159" y="2791656"/>
              <a:ext cx="408978" cy="292416"/>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chemeClr val="bg1"/>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C31AF12-CEEA-5FD4-FDAF-D44A8C377992}"/>
                </a:ext>
              </a:extLst>
            </p:cNvPr>
            <p:cNvSpPr/>
            <p:nvPr/>
          </p:nvSpPr>
          <p:spPr>
            <a:xfrm>
              <a:off x="7584163" y="2905485"/>
              <a:ext cx="342020" cy="244542"/>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rgbClr val="F1B7A9"/>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1" name="TextBox 150">
            <a:extLst>
              <a:ext uri="{FF2B5EF4-FFF2-40B4-BE49-F238E27FC236}">
                <a16:creationId xmlns:a16="http://schemas.microsoft.com/office/drawing/2014/main" id="{80B78917-A5D7-3626-C893-5D02DC7518F5}"/>
              </a:ext>
            </a:extLst>
          </p:cNvPr>
          <p:cNvSpPr txBox="1"/>
          <p:nvPr/>
        </p:nvSpPr>
        <p:spPr>
          <a:xfrm>
            <a:off x="4595034" y="3669847"/>
            <a:ext cx="1458176"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Team</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Collaboration</a:t>
            </a:r>
          </a:p>
        </p:txBody>
      </p:sp>
      <p:grpSp>
        <p:nvGrpSpPr>
          <p:cNvPr id="152" name="Group 151">
            <a:extLst>
              <a:ext uri="{FF2B5EF4-FFF2-40B4-BE49-F238E27FC236}">
                <a16:creationId xmlns:a16="http://schemas.microsoft.com/office/drawing/2014/main" id="{F13E1FDF-1C44-137F-4D04-3A0D3ADB2006}"/>
              </a:ext>
            </a:extLst>
          </p:cNvPr>
          <p:cNvGrpSpPr/>
          <p:nvPr/>
        </p:nvGrpSpPr>
        <p:grpSpPr>
          <a:xfrm>
            <a:off x="5002878" y="2860085"/>
            <a:ext cx="643184" cy="645326"/>
            <a:chOff x="8806684" y="2735354"/>
            <a:chExt cx="467674" cy="469231"/>
          </a:xfrm>
        </p:grpSpPr>
        <p:grpSp>
          <p:nvGrpSpPr>
            <p:cNvPr id="153" name="Graphic 77">
              <a:extLst>
                <a:ext uri="{FF2B5EF4-FFF2-40B4-BE49-F238E27FC236}">
                  <a16:creationId xmlns:a16="http://schemas.microsoft.com/office/drawing/2014/main" id="{06D1419C-111B-C68D-7445-75547CD31914}"/>
                </a:ext>
              </a:extLst>
            </p:cNvPr>
            <p:cNvGrpSpPr/>
            <p:nvPr/>
          </p:nvGrpSpPr>
          <p:grpSpPr>
            <a:xfrm>
              <a:off x="8806684" y="2735354"/>
              <a:ext cx="346251" cy="381308"/>
              <a:chOff x="10197075" y="2192198"/>
              <a:chExt cx="740719" cy="815716"/>
            </a:xfrm>
            <a:effectLst>
              <a:outerShdw blurRad="152400" sx="101000" sy="101000" algn="ctr" rotWithShape="0">
                <a:srgbClr val="000000">
                  <a:alpha val="20000"/>
                </a:srgbClr>
              </a:outerShdw>
            </a:effectLst>
          </p:grpSpPr>
          <p:sp>
            <p:nvSpPr>
              <p:cNvPr id="162" name="Freeform: Shape 161">
                <a:extLst>
                  <a:ext uri="{FF2B5EF4-FFF2-40B4-BE49-F238E27FC236}">
                    <a16:creationId xmlns:a16="http://schemas.microsoft.com/office/drawing/2014/main" id="{CE1BA478-1250-3A68-5EC7-95875BC0F171}"/>
                  </a:ext>
                </a:extLst>
              </p:cNvPr>
              <p:cNvSpPr/>
              <p:nvPr/>
            </p:nvSpPr>
            <p:spPr>
              <a:xfrm>
                <a:off x="10197075" y="2558086"/>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F76149D8-786A-1F18-D576-885F1D1EDE96}"/>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4" name="Freeform: Shape 153">
              <a:extLst>
                <a:ext uri="{FF2B5EF4-FFF2-40B4-BE49-F238E27FC236}">
                  <a16:creationId xmlns:a16="http://schemas.microsoft.com/office/drawing/2014/main" id="{C92BC924-391B-B675-0EB9-18C03A3CB720}"/>
                </a:ext>
              </a:extLst>
            </p:cNvPr>
            <p:cNvSpPr/>
            <p:nvPr/>
          </p:nvSpPr>
          <p:spPr>
            <a:xfrm>
              <a:off x="8896391" y="2929883"/>
              <a:ext cx="176969" cy="176968"/>
            </a:xfrm>
            <a:custGeom>
              <a:avLst/>
              <a:gdLst>
                <a:gd name="connsiteX0" fmla="*/ 526939 w 526939"/>
                <a:gd name="connsiteY0" fmla="*/ 293073 h 526939"/>
                <a:gd name="connsiteX1" fmla="*/ 526939 w 526939"/>
                <a:gd name="connsiteY1" fmla="*/ 233866 h 526939"/>
                <a:gd name="connsiteX2" fmla="*/ 518058 w 526939"/>
                <a:gd name="connsiteY2" fmla="*/ 230906 h 526939"/>
                <a:gd name="connsiteX3" fmla="*/ 452931 w 526939"/>
                <a:gd name="connsiteY3" fmla="*/ 210184 h 526939"/>
                <a:gd name="connsiteX4" fmla="*/ 435169 w 526939"/>
                <a:gd name="connsiteY4" fmla="*/ 168739 h 526939"/>
                <a:gd name="connsiteX5" fmla="*/ 470693 w 526939"/>
                <a:gd name="connsiteY5" fmla="*/ 97691 h 526939"/>
                <a:gd name="connsiteX6" fmla="*/ 426288 w 526939"/>
                <a:gd name="connsiteY6" fmla="*/ 56246 h 526939"/>
                <a:gd name="connsiteX7" fmla="*/ 417407 w 526939"/>
                <a:gd name="connsiteY7" fmla="*/ 59207 h 526939"/>
                <a:gd name="connsiteX8" fmla="*/ 358200 w 526939"/>
                <a:gd name="connsiteY8" fmla="*/ 88810 h 526939"/>
                <a:gd name="connsiteX9" fmla="*/ 316756 w 526939"/>
                <a:gd name="connsiteY9" fmla="*/ 71048 h 526939"/>
                <a:gd name="connsiteX10" fmla="*/ 293073 w 526939"/>
                <a:gd name="connsiteY10" fmla="*/ 0 h 526939"/>
                <a:gd name="connsiteX11" fmla="*/ 233866 w 526939"/>
                <a:gd name="connsiteY11" fmla="*/ 0 h 526939"/>
                <a:gd name="connsiteX12" fmla="*/ 227946 w 526939"/>
                <a:gd name="connsiteY12" fmla="*/ 8881 h 526939"/>
                <a:gd name="connsiteX13" fmla="*/ 207223 w 526939"/>
                <a:gd name="connsiteY13" fmla="*/ 74008 h 526939"/>
                <a:gd name="connsiteX14" fmla="*/ 165779 w 526939"/>
                <a:gd name="connsiteY14" fmla="*/ 88810 h 526939"/>
                <a:gd name="connsiteX15" fmla="*/ 97691 w 526939"/>
                <a:gd name="connsiteY15" fmla="*/ 56246 h 526939"/>
                <a:gd name="connsiteX16" fmla="*/ 56246 w 526939"/>
                <a:gd name="connsiteY16" fmla="*/ 100651 h 526939"/>
                <a:gd name="connsiteX17" fmla="*/ 59207 w 526939"/>
                <a:gd name="connsiteY17" fmla="*/ 109532 h 526939"/>
                <a:gd name="connsiteX18" fmla="*/ 88810 w 526939"/>
                <a:gd name="connsiteY18" fmla="*/ 168739 h 526939"/>
                <a:gd name="connsiteX19" fmla="*/ 74008 w 526939"/>
                <a:gd name="connsiteY19" fmla="*/ 210184 h 526939"/>
                <a:gd name="connsiteX20" fmla="*/ 0 w 526939"/>
                <a:gd name="connsiteY20" fmla="*/ 233866 h 526939"/>
                <a:gd name="connsiteX21" fmla="*/ 0 w 526939"/>
                <a:gd name="connsiteY21" fmla="*/ 293073 h 526939"/>
                <a:gd name="connsiteX22" fmla="*/ 8881 w 526939"/>
                <a:gd name="connsiteY22" fmla="*/ 296033 h 526939"/>
                <a:gd name="connsiteX23" fmla="*/ 74008 w 526939"/>
                <a:gd name="connsiteY23" fmla="*/ 316756 h 526939"/>
                <a:gd name="connsiteX24" fmla="*/ 91770 w 526939"/>
                <a:gd name="connsiteY24" fmla="*/ 358200 h 526939"/>
                <a:gd name="connsiteX25" fmla="*/ 56246 w 526939"/>
                <a:gd name="connsiteY25" fmla="*/ 429248 h 526939"/>
                <a:gd name="connsiteX26" fmla="*/ 100651 w 526939"/>
                <a:gd name="connsiteY26" fmla="*/ 470693 h 526939"/>
                <a:gd name="connsiteX27" fmla="*/ 109532 w 526939"/>
                <a:gd name="connsiteY27" fmla="*/ 467733 h 526939"/>
                <a:gd name="connsiteX28" fmla="*/ 168739 w 526939"/>
                <a:gd name="connsiteY28" fmla="*/ 438129 h 526939"/>
                <a:gd name="connsiteX29" fmla="*/ 210184 w 526939"/>
                <a:gd name="connsiteY29" fmla="*/ 455891 h 526939"/>
                <a:gd name="connsiteX30" fmla="*/ 233866 w 526939"/>
                <a:gd name="connsiteY30" fmla="*/ 526939 h 526939"/>
                <a:gd name="connsiteX31" fmla="*/ 293073 w 526939"/>
                <a:gd name="connsiteY31" fmla="*/ 526939 h 526939"/>
                <a:gd name="connsiteX32" fmla="*/ 296033 w 526939"/>
                <a:gd name="connsiteY32" fmla="*/ 518058 h 526939"/>
                <a:gd name="connsiteX33" fmla="*/ 316756 w 526939"/>
                <a:gd name="connsiteY33" fmla="*/ 452931 h 526939"/>
                <a:gd name="connsiteX34" fmla="*/ 358200 w 526939"/>
                <a:gd name="connsiteY34" fmla="*/ 435169 h 526939"/>
                <a:gd name="connsiteX35" fmla="*/ 426288 w 526939"/>
                <a:gd name="connsiteY35" fmla="*/ 467733 h 526939"/>
                <a:gd name="connsiteX36" fmla="*/ 467733 w 526939"/>
                <a:gd name="connsiteY36" fmla="*/ 426288 h 526939"/>
                <a:gd name="connsiteX37" fmla="*/ 464772 w 526939"/>
                <a:gd name="connsiteY37" fmla="*/ 417407 h 526939"/>
                <a:gd name="connsiteX38" fmla="*/ 435169 w 526939"/>
                <a:gd name="connsiteY38" fmla="*/ 358200 h 526939"/>
                <a:gd name="connsiteX39" fmla="*/ 452931 w 526939"/>
                <a:gd name="connsiteY39" fmla="*/ 316756 h 526939"/>
                <a:gd name="connsiteX40" fmla="*/ 263470 w 526939"/>
                <a:gd name="connsiteY40" fmla="*/ 378923 h 526939"/>
                <a:gd name="connsiteX41" fmla="*/ 148017 w 526939"/>
                <a:gd name="connsiteY41" fmla="*/ 266930 h 526939"/>
                <a:gd name="connsiteX42" fmla="*/ 148017 w 526939"/>
                <a:gd name="connsiteY42" fmla="*/ 263470 h 526939"/>
                <a:gd name="connsiteX43" fmla="*/ 260009 w 526939"/>
                <a:gd name="connsiteY43" fmla="*/ 148017 h 526939"/>
                <a:gd name="connsiteX44" fmla="*/ 263470 w 526939"/>
                <a:gd name="connsiteY44" fmla="*/ 148017 h 526939"/>
                <a:gd name="connsiteX45" fmla="*/ 378923 w 526939"/>
                <a:gd name="connsiteY45" fmla="*/ 260009 h 526939"/>
                <a:gd name="connsiteX46" fmla="*/ 378923 w 526939"/>
                <a:gd name="connsiteY46" fmla="*/ 263470 h 526939"/>
                <a:gd name="connsiteX47" fmla="*/ 378923 w 526939"/>
                <a:gd name="connsiteY47" fmla="*/ 263470 h 526939"/>
                <a:gd name="connsiteX48" fmla="*/ 266930 w 526939"/>
                <a:gd name="connsiteY48" fmla="*/ 378923 h 526939"/>
                <a:gd name="connsiteX49" fmla="*/ 263470 w 526939"/>
                <a:gd name="connsiteY49" fmla="*/ 378923 h 52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6939" h="526939">
                  <a:moveTo>
                    <a:pt x="526939" y="293073"/>
                  </a:moveTo>
                  <a:lnTo>
                    <a:pt x="526939" y="233866"/>
                  </a:lnTo>
                  <a:lnTo>
                    <a:pt x="518058" y="230906"/>
                  </a:lnTo>
                  <a:lnTo>
                    <a:pt x="452931" y="210184"/>
                  </a:lnTo>
                  <a:lnTo>
                    <a:pt x="435169" y="168739"/>
                  </a:lnTo>
                  <a:lnTo>
                    <a:pt x="470693" y="97691"/>
                  </a:lnTo>
                  <a:lnTo>
                    <a:pt x="426288" y="56246"/>
                  </a:lnTo>
                  <a:lnTo>
                    <a:pt x="417407" y="59207"/>
                  </a:lnTo>
                  <a:lnTo>
                    <a:pt x="358200" y="88810"/>
                  </a:lnTo>
                  <a:lnTo>
                    <a:pt x="316756" y="71048"/>
                  </a:lnTo>
                  <a:lnTo>
                    <a:pt x="293073" y="0"/>
                  </a:lnTo>
                  <a:lnTo>
                    <a:pt x="233866" y="0"/>
                  </a:lnTo>
                  <a:lnTo>
                    <a:pt x="227946" y="8881"/>
                  </a:lnTo>
                  <a:lnTo>
                    <a:pt x="207223" y="74008"/>
                  </a:lnTo>
                  <a:lnTo>
                    <a:pt x="165779" y="88810"/>
                  </a:lnTo>
                  <a:lnTo>
                    <a:pt x="97691" y="56246"/>
                  </a:lnTo>
                  <a:lnTo>
                    <a:pt x="56246" y="100651"/>
                  </a:lnTo>
                  <a:lnTo>
                    <a:pt x="59207" y="109532"/>
                  </a:lnTo>
                  <a:lnTo>
                    <a:pt x="88810" y="168739"/>
                  </a:lnTo>
                  <a:lnTo>
                    <a:pt x="74008" y="210184"/>
                  </a:lnTo>
                  <a:lnTo>
                    <a:pt x="0" y="233866"/>
                  </a:lnTo>
                  <a:lnTo>
                    <a:pt x="0" y="293073"/>
                  </a:lnTo>
                  <a:lnTo>
                    <a:pt x="8881" y="296033"/>
                  </a:lnTo>
                  <a:lnTo>
                    <a:pt x="74008" y="316756"/>
                  </a:lnTo>
                  <a:lnTo>
                    <a:pt x="91770" y="358200"/>
                  </a:lnTo>
                  <a:lnTo>
                    <a:pt x="56246" y="429248"/>
                  </a:lnTo>
                  <a:lnTo>
                    <a:pt x="100651" y="470693"/>
                  </a:lnTo>
                  <a:lnTo>
                    <a:pt x="109532" y="467733"/>
                  </a:lnTo>
                  <a:lnTo>
                    <a:pt x="168739" y="438129"/>
                  </a:lnTo>
                  <a:lnTo>
                    <a:pt x="210184" y="455891"/>
                  </a:lnTo>
                  <a:lnTo>
                    <a:pt x="233866" y="526939"/>
                  </a:lnTo>
                  <a:lnTo>
                    <a:pt x="293073" y="526939"/>
                  </a:lnTo>
                  <a:lnTo>
                    <a:pt x="296033" y="518058"/>
                  </a:lnTo>
                  <a:lnTo>
                    <a:pt x="316756" y="452931"/>
                  </a:lnTo>
                  <a:lnTo>
                    <a:pt x="358200" y="435169"/>
                  </a:lnTo>
                  <a:lnTo>
                    <a:pt x="426288" y="467733"/>
                  </a:lnTo>
                  <a:lnTo>
                    <a:pt x="467733" y="426288"/>
                  </a:lnTo>
                  <a:lnTo>
                    <a:pt x="464772" y="417407"/>
                  </a:lnTo>
                  <a:lnTo>
                    <a:pt x="435169" y="358200"/>
                  </a:lnTo>
                  <a:lnTo>
                    <a:pt x="452931" y="316756"/>
                  </a:lnTo>
                  <a:close/>
                  <a:moveTo>
                    <a:pt x="263470" y="378923"/>
                  </a:moveTo>
                  <a:cubicBezTo>
                    <a:pt x="200662" y="379879"/>
                    <a:pt x="148972" y="329737"/>
                    <a:pt x="148017" y="266930"/>
                  </a:cubicBezTo>
                  <a:cubicBezTo>
                    <a:pt x="147999" y="265777"/>
                    <a:pt x="147999" y="264623"/>
                    <a:pt x="148017" y="263470"/>
                  </a:cubicBezTo>
                  <a:cubicBezTo>
                    <a:pt x="147061" y="200662"/>
                    <a:pt x="197202" y="148972"/>
                    <a:pt x="260009" y="148017"/>
                  </a:cubicBezTo>
                  <a:cubicBezTo>
                    <a:pt x="261163" y="147999"/>
                    <a:pt x="262316" y="147999"/>
                    <a:pt x="263470" y="148017"/>
                  </a:cubicBezTo>
                  <a:cubicBezTo>
                    <a:pt x="326276" y="147061"/>
                    <a:pt x="377966" y="197202"/>
                    <a:pt x="378923" y="260009"/>
                  </a:cubicBezTo>
                  <a:cubicBezTo>
                    <a:pt x="378940" y="261163"/>
                    <a:pt x="378940" y="262316"/>
                    <a:pt x="378923" y="263470"/>
                  </a:cubicBezTo>
                  <a:lnTo>
                    <a:pt x="378923" y="263470"/>
                  </a:lnTo>
                  <a:cubicBezTo>
                    <a:pt x="379879" y="326276"/>
                    <a:pt x="329737" y="377966"/>
                    <a:pt x="266930" y="378923"/>
                  </a:cubicBezTo>
                  <a:cubicBezTo>
                    <a:pt x="265777" y="378940"/>
                    <a:pt x="264623" y="378940"/>
                    <a:pt x="263470" y="378923"/>
                  </a:cubicBezTo>
                  <a:close/>
                </a:path>
              </a:pathLst>
            </a:custGeom>
            <a:solidFill>
              <a:srgbClr val="882E19"/>
            </a:solidFill>
            <a:ln w="29104" cap="flat">
              <a:noFill/>
              <a:prstDash val="solid"/>
              <a:miter/>
            </a:ln>
            <a:effectLst>
              <a:outerShdw blurRad="152400" sx="101000" sy="101000" algn="ctr" rotWithShape="0">
                <a:prstClr val="black">
                  <a:alpha val="17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5" name="Graphic 77">
              <a:extLst>
                <a:ext uri="{FF2B5EF4-FFF2-40B4-BE49-F238E27FC236}">
                  <a16:creationId xmlns:a16="http://schemas.microsoft.com/office/drawing/2014/main" id="{963C44C3-418C-0291-2167-ABEE1441411A}"/>
                </a:ext>
              </a:extLst>
            </p:cNvPr>
            <p:cNvGrpSpPr/>
            <p:nvPr/>
          </p:nvGrpSpPr>
          <p:grpSpPr>
            <a:xfrm>
              <a:off x="8928107" y="2823277"/>
              <a:ext cx="346251" cy="381308"/>
              <a:chOff x="10197075" y="2192198"/>
              <a:chExt cx="740719" cy="815715"/>
            </a:xfrm>
            <a:effectLst>
              <a:outerShdw blurRad="152400" sx="101000" sy="101000" algn="ctr" rotWithShape="0">
                <a:srgbClr val="000000">
                  <a:alpha val="20000"/>
                </a:srgbClr>
              </a:outerShdw>
            </a:effectLst>
          </p:grpSpPr>
          <p:sp>
            <p:nvSpPr>
              <p:cNvPr id="160" name="Freeform: Shape 159">
                <a:extLst>
                  <a:ext uri="{FF2B5EF4-FFF2-40B4-BE49-F238E27FC236}">
                    <a16:creationId xmlns:a16="http://schemas.microsoft.com/office/drawing/2014/main" id="{57C9526B-80AE-F8AA-EA18-0212623893D1}"/>
                  </a:ext>
                </a:extLst>
              </p:cNvPr>
              <p:cNvSpPr/>
              <p:nvPr/>
            </p:nvSpPr>
            <p:spPr>
              <a:xfrm>
                <a:off x="10197075" y="2558085"/>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517E6F9E-C338-C6E9-13F0-1AD1DF8BF8B6}"/>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3F0FE9C-BF12-6EBB-7743-E210048076A4}"/>
                </a:ext>
              </a:extLst>
            </p:cNvPr>
            <p:cNvGrpSpPr/>
            <p:nvPr/>
          </p:nvGrpSpPr>
          <p:grpSpPr>
            <a:xfrm>
              <a:off x="9017913" y="3034254"/>
              <a:ext cx="172442" cy="129332"/>
              <a:chOff x="10452451" y="3091758"/>
              <a:chExt cx="225378" cy="169034"/>
            </a:xfrm>
            <a:solidFill>
              <a:srgbClr val="882E19"/>
            </a:solidFill>
          </p:grpSpPr>
          <p:sp>
            <p:nvSpPr>
              <p:cNvPr id="157" name="Freeform: Shape 156">
                <a:extLst>
                  <a:ext uri="{FF2B5EF4-FFF2-40B4-BE49-F238E27FC236}">
                    <a16:creationId xmlns:a16="http://schemas.microsoft.com/office/drawing/2014/main" id="{59674664-2F67-083D-ECAC-94A0CBB0A9E1}"/>
                  </a:ext>
                </a:extLst>
              </p:cNvPr>
              <p:cNvSpPr/>
              <p:nvPr/>
            </p:nvSpPr>
            <p:spPr>
              <a:xfrm>
                <a:off x="10529925" y="3091758"/>
                <a:ext cx="70430" cy="169034"/>
              </a:xfrm>
              <a:custGeom>
                <a:avLst/>
                <a:gdLst>
                  <a:gd name="connsiteX0" fmla="*/ 45641 w 57050"/>
                  <a:gd name="connsiteY0" fmla="*/ 0 h 136922"/>
                  <a:gd name="connsiteX1" fmla="*/ 57051 w 57050"/>
                  <a:gd name="connsiteY1" fmla="*/ 0 h 136922"/>
                  <a:gd name="connsiteX2" fmla="*/ 11410 w 57050"/>
                  <a:gd name="connsiteY2" fmla="*/ 136922 h 136922"/>
                  <a:gd name="connsiteX3" fmla="*/ 0 w 57050"/>
                  <a:gd name="connsiteY3" fmla="*/ 136922 h 136922"/>
                </a:gdLst>
                <a:ahLst/>
                <a:cxnLst>
                  <a:cxn ang="0">
                    <a:pos x="connsiteX0" y="connsiteY0"/>
                  </a:cxn>
                  <a:cxn ang="0">
                    <a:pos x="connsiteX1" y="connsiteY1"/>
                  </a:cxn>
                  <a:cxn ang="0">
                    <a:pos x="connsiteX2" y="connsiteY2"/>
                  </a:cxn>
                  <a:cxn ang="0">
                    <a:pos x="connsiteX3" y="connsiteY3"/>
                  </a:cxn>
                </a:cxnLst>
                <a:rect l="l" t="t" r="r" b="b"/>
                <a:pathLst>
                  <a:path w="57050" h="136922">
                    <a:moveTo>
                      <a:pt x="45641" y="0"/>
                    </a:moveTo>
                    <a:lnTo>
                      <a:pt x="57051" y="0"/>
                    </a:lnTo>
                    <a:lnTo>
                      <a:pt x="11410" y="136922"/>
                    </a:lnTo>
                    <a:lnTo>
                      <a:pt x="0" y="136922"/>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D2312101-14E7-585C-BCF3-964C614B00F0}"/>
                  </a:ext>
                </a:extLst>
              </p:cNvPr>
              <p:cNvSpPr/>
              <p:nvPr/>
            </p:nvSpPr>
            <p:spPr>
              <a:xfrm>
                <a:off x="10613034" y="3121339"/>
                <a:ext cx="64795" cy="109872"/>
              </a:xfrm>
              <a:custGeom>
                <a:avLst/>
                <a:gdLst>
                  <a:gd name="connsiteX0" fmla="*/ 7987 w 52486"/>
                  <a:gd name="connsiteY0" fmla="*/ 88999 h 88999"/>
                  <a:gd name="connsiteX1" fmla="*/ 0 w 52486"/>
                  <a:gd name="connsiteY1" fmla="*/ 79871 h 88999"/>
                  <a:gd name="connsiteX2" fmla="*/ 36513 w 52486"/>
                  <a:gd name="connsiteY2" fmla="*/ 44500 h 88999"/>
                  <a:gd name="connsiteX3" fmla="*/ 0 w 52486"/>
                  <a:gd name="connsiteY3" fmla="*/ 9128 h 88999"/>
                  <a:gd name="connsiteX4" fmla="*/ 7987 w 52486"/>
                  <a:gd name="connsiteY4" fmla="*/ 0 h 88999"/>
                  <a:gd name="connsiteX5" fmla="*/ 52487 w 52486"/>
                  <a:gd name="connsiteY5" fmla="*/ 44500 h 88999"/>
                  <a:gd name="connsiteX6" fmla="*/ 7987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7987" y="88999"/>
                    </a:moveTo>
                    <a:lnTo>
                      <a:pt x="0" y="79871"/>
                    </a:lnTo>
                    <a:lnTo>
                      <a:pt x="36513" y="44500"/>
                    </a:lnTo>
                    <a:lnTo>
                      <a:pt x="0" y="9128"/>
                    </a:lnTo>
                    <a:lnTo>
                      <a:pt x="7987" y="0"/>
                    </a:lnTo>
                    <a:lnTo>
                      <a:pt x="52487" y="44500"/>
                    </a:lnTo>
                    <a:lnTo>
                      <a:pt x="7987"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4BC65E55-1D7F-C4D7-E482-CF2C222B1323}"/>
                  </a:ext>
                </a:extLst>
              </p:cNvPr>
              <p:cNvSpPr/>
              <p:nvPr/>
            </p:nvSpPr>
            <p:spPr>
              <a:xfrm>
                <a:off x="10452451" y="3121339"/>
                <a:ext cx="64795" cy="109872"/>
              </a:xfrm>
              <a:custGeom>
                <a:avLst/>
                <a:gdLst>
                  <a:gd name="connsiteX0" fmla="*/ 44500 w 52486"/>
                  <a:gd name="connsiteY0" fmla="*/ 88999 h 88999"/>
                  <a:gd name="connsiteX1" fmla="*/ 52487 w 52486"/>
                  <a:gd name="connsiteY1" fmla="*/ 79871 h 88999"/>
                  <a:gd name="connsiteX2" fmla="*/ 15974 w 52486"/>
                  <a:gd name="connsiteY2" fmla="*/ 44500 h 88999"/>
                  <a:gd name="connsiteX3" fmla="*/ 52487 w 52486"/>
                  <a:gd name="connsiteY3" fmla="*/ 9128 h 88999"/>
                  <a:gd name="connsiteX4" fmla="*/ 44500 w 52486"/>
                  <a:gd name="connsiteY4" fmla="*/ 0 h 88999"/>
                  <a:gd name="connsiteX5" fmla="*/ 0 w 52486"/>
                  <a:gd name="connsiteY5" fmla="*/ 44500 h 88999"/>
                  <a:gd name="connsiteX6" fmla="*/ 44500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44500" y="88999"/>
                    </a:moveTo>
                    <a:lnTo>
                      <a:pt x="52487" y="79871"/>
                    </a:lnTo>
                    <a:lnTo>
                      <a:pt x="15974" y="44500"/>
                    </a:lnTo>
                    <a:lnTo>
                      <a:pt x="52487" y="9128"/>
                    </a:lnTo>
                    <a:lnTo>
                      <a:pt x="44500" y="0"/>
                    </a:lnTo>
                    <a:lnTo>
                      <a:pt x="0" y="44500"/>
                    </a:lnTo>
                    <a:lnTo>
                      <a:pt x="44500"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186433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1098</TotalTime>
  <Words>1066</Words>
  <Application>Microsoft Office PowerPoint</Application>
  <PresentationFormat>Widescreen</PresentationFormat>
  <Paragraphs>124</Paragraphs>
  <Slides>16</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Aptos</vt:lpstr>
      <vt:lpstr>Aptos Display</vt:lpstr>
      <vt:lpstr>Arial</vt:lpstr>
      <vt:lpstr>Calibri</vt:lpstr>
      <vt:lpstr>Segoe UI</vt:lpstr>
      <vt:lpstr>Segoe UI Semibold</vt:lpstr>
      <vt:lpstr>Space Grotesk</vt:lpstr>
      <vt:lpstr>Wingdings</vt:lpstr>
      <vt:lpstr>Office Theme</vt:lpstr>
      <vt:lpstr>Building Cloud Native Applications with Dapr and Radius on Azure</vt:lpstr>
      <vt:lpstr>$ whoami?</vt:lpstr>
      <vt:lpstr>What’s holding back distributed app development?</vt:lpstr>
      <vt:lpstr>Dapr from development to hosting</vt:lpstr>
      <vt:lpstr>Dapr components</vt:lpstr>
      <vt:lpstr>Why is building and running Cloud Native apps hard?</vt:lpstr>
      <vt:lpstr>PowerPoint Presentation</vt:lpstr>
      <vt:lpstr>PowerPoint Presentation</vt:lpstr>
      <vt:lpstr>PowerPoint Presentation</vt:lpstr>
      <vt:lpstr>Recipes</vt:lpstr>
      <vt:lpstr>PowerPoint Presentation</vt:lpstr>
      <vt:lpstr>Radius Environments + Applications</vt:lpstr>
      <vt:lpstr>CNCF Sandbox Project</vt:lpstr>
      <vt:lpstr>Radius Community</vt:lpstr>
      <vt:lpstr>PowerPoint Presentation</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 Velida</dc:creator>
  <cp:lastModifiedBy>Will Velida</cp:lastModifiedBy>
  <cp:revision>2</cp:revision>
  <dcterms:created xsi:type="dcterms:W3CDTF">2025-01-29T09:56:46Z</dcterms:created>
  <dcterms:modified xsi:type="dcterms:W3CDTF">2025-01-30T04:15:10Z</dcterms:modified>
</cp:coreProperties>
</file>